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55" r:id="rId2"/>
    <p:sldId id="623" r:id="rId3"/>
    <p:sldId id="627" r:id="rId4"/>
    <p:sldId id="632" r:id="rId5"/>
    <p:sldId id="633" r:id="rId6"/>
    <p:sldId id="634" r:id="rId7"/>
    <p:sldId id="635" r:id="rId8"/>
    <p:sldId id="636" r:id="rId9"/>
    <p:sldId id="625" r:id="rId10"/>
    <p:sldId id="626" r:id="rId11"/>
    <p:sldId id="638" r:id="rId12"/>
    <p:sldId id="643" r:id="rId13"/>
    <p:sldId id="644" r:id="rId14"/>
    <p:sldId id="651" r:id="rId15"/>
    <p:sldId id="645" r:id="rId16"/>
    <p:sldId id="640" r:id="rId17"/>
    <p:sldId id="649" r:id="rId18"/>
    <p:sldId id="650" r:id="rId19"/>
    <p:sldId id="648" r:id="rId20"/>
    <p:sldId id="586" r:id="rId21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EE"/>
    <a:srgbClr val="7EAFDE"/>
    <a:srgbClr val="C9DEF7"/>
    <a:srgbClr val="1A4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8452" autoAdjust="0"/>
  </p:normalViewPr>
  <p:slideViewPr>
    <p:cSldViewPr snapToGrid="0">
      <p:cViewPr varScale="1">
        <p:scale>
          <a:sx n="117" d="100"/>
          <a:sy n="117" d="100"/>
        </p:scale>
        <p:origin x="-558" y="-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vest.mosreg.ru/business_creation/razvitie-biznesa/socialnoe-predprinimatelstvo/documenty/tovari-raboti-uslugi" TargetMode="External"/><Relationship Id="rId1" Type="http://schemas.openxmlformats.org/officeDocument/2006/relationships/hyperlink" Target="https://invest.mosreg.ru/business_creation/razvitie-biznesa/socialnoe-predprinimatelstvo/documenty/zanyatost-socialno-yyazvimih" TargetMode="External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vest.mosreg.ru/business_creation/razvitie-biznesa/socialnoe-predprinimatelstvo/documenty/obshestvenno-poleznie-tceli" TargetMode="External"/><Relationship Id="rId1" Type="http://schemas.openxmlformats.org/officeDocument/2006/relationships/hyperlink" Target="https://invest.mosreg.ru/business_creation/razvitie-biznesa/socialnoe-predprinimatelstvo/documenty/tovary-dlya-soc-yyazvimih-grajdan" TargetMode="External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.mosreg.ru/business_creation/razvitie-biznesa/socialnoe-predprinimatelstvo/documenty/tovari-raboti-uslugi" TargetMode="External"/><Relationship Id="rId2" Type="http://schemas.openxmlformats.org/officeDocument/2006/relationships/image" Target="../media/image14.png"/><Relationship Id="rId1" Type="http://schemas.openxmlformats.org/officeDocument/2006/relationships/hyperlink" Target="https://invest.mosreg.ru/business_creation/razvitie-biznesa/socialnoe-predprinimatelstvo/documenty/zanyatost-socialno-yyazvimih" TargetMode="External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.mosreg.ru/business_creation/razvitie-biznesa/socialnoe-predprinimatelstvo/documenty/obshestvenno-poleznie-tceli" TargetMode="External"/><Relationship Id="rId2" Type="http://schemas.openxmlformats.org/officeDocument/2006/relationships/image" Target="../media/image16.png"/><Relationship Id="rId1" Type="http://schemas.openxmlformats.org/officeDocument/2006/relationships/hyperlink" Target="https://invest.mosreg.ru/business_creation/razvitie-biznesa/socialnoe-predprinimatelstvo/documenty/tovary-dlya-soc-yyazvimih-grajdan" TargetMode="External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DAA03-8C52-4CEB-B0EC-AAD43545EF6F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2893F-00C3-4607-BB06-E3AF086AD61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1 (пункт 1) - обеспечение занятости граждан, отнесенных к категориям социально уязвимых</a:t>
          </a:r>
          <a:endParaRPr lang="ru-RU" dirty="0"/>
        </a:p>
      </dgm:t>
    </dgm:pt>
    <dgm:pt modelId="{5E9966A7-C56B-4DB2-8C95-9279313CDF49}" type="parTrans" cxnId="{EB552EFD-DF08-4E17-94C8-E35C98886BA5}">
      <dgm:prSet/>
      <dgm:spPr/>
      <dgm:t>
        <a:bodyPr/>
        <a:lstStyle/>
        <a:p>
          <a:endParaRPr lang="ru-RU"/>
        </a:p>
      </dgm:t>
    </dgm:pt>
    <dgm:pt modelId="{CDB3396C-E4FD-41A5-8E98-403B2D25B8DA}" type="sibTrans" cxnId="{EB552EFD-DF08-4E17-94C8-E35C98886BA5}">
      <dgm:prSet/>
      <dgm:spPr/>
      <dgm:t>
        <a:bodyPr/>
        <a:lstStyle/>
        <a:p>
          <a:endParaRPr lang="ru-RU"/>
        </a:p>
      </dgm:t>
    </dgm:pt>
    <dgm:pt modelId="{61B5C30A-F5F6-4788-AB4B-46183B0C0B5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dirty="0"/>
        </a:p>
      </dgm:t>
    </dgm:pt>
    <dgm:pt modelId="{C5F416CE-850C-4BC4-8A53-0A719CC68D6C}" type="parTrans" cxnId="{6F05B0A6-EE4F-4C30-8FB0-2426B8BFF3A6}">
      <dgm:prSet/>
      <dgm:spPr/>
      <dgm:t>
        <a:bodyPr/>
        <a:lstStyle/>
        <a:p>
          <a:endParaRPr lang="ru-RU"/>
        </a:p>
      </dgm:t>
    </dgm:pt>
    <dgm:pt modelId="{EDBC0ACE-51DE-4674-B6EE-CCD4401D6F9A}" type="sibTrans" cxnId="{6F05B0A6-EE4F-4C30-8FB0-2426B8BFF3A6}">
      <dgm:prSet/>
      <dgm:spPr/>
      <dgm:t>
        <a:bodyPr/>
        <a:lstStyle/>
        <a:p>
          <a:endParaRPr lang="ru-RU"/>
        </a:p>
      </dgm:t>
    </dgm:pt>
    <dgm:pt modelId="{FE50E9F4-2272-469F-A494-83A914EED46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 инструкция на </a:t>
          </a:r>
          <a:r>
            <a:rPr lang="ru-RU" b="1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 МО </a:t>
          </a:r>
          <a:r>
            <a:rPr lang="en-US" b="1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1"/>
            </a:rPr>
            <a:t>https://invest.mosreg.ru/business_creation/razvitie-biznesa/socialnoe-predprinimatelstvo/documenty/zanyatost-socialno-yyazvimih</a:t>
          </a:r>
          <a:endParaRPr lang="ru-RU" dirty="0"/>
        </a:p>
      </dgm:t>
    </dgm:pt>
    <dgm:pt modelId="{AB21B2F2-B7F1-44E7-9382-EE367178E02D}" type="parTrans" cxnId="{3895F02D-7E08-487F-B3FE-116F483C0CAC}">
      <dgm:prSet/>
      <dgm:spPr/>
      <dgm:t>
        <a:bodyPr/>
        <a:lstStyle/>
        <a:p>
          <a:endParaRPr lang="ru-RU"/>
        </a:p>
      </dgm:t>
    </dgm:pt>
    <dgm:pt modelId="{9E66593F-146C-4EBF-979A-D032307B9228}" type="sibTrans" cxnId="{3895F02D-7E08-487F-B3FE-116F483C0CAC}">
      <dgm:prSet/>
      <dgm:spPr/>
      <dgm:t>
        <a:bodyPr/>
        <a:lstStyle/>
        <a:p>
          <a:endParaRPr lang="ru-RU"/>
        </a:p>
      </dgm:t>
    </dgm:pt>
    <dgm:pt modelId="{5D44ABAC-3BA8-402C-B614-7FD8D1DCC00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2 (пункт 2) - обеспечение реализации товаров (работ, услуг), произведенных гражданами, отнесенными к категориям социально уязвимых </a:t>
          </a:r>
          <a:endParaRPr lang="ru-RU" dirty="0"/>
        </a:p>
      </dgm:t>
    </dgm:pt>
    <dgm:pt modelId="{4DF9E45C-F62C-45B8-803C-2CB3002EF418}" type="parTrans" cxnId="{75550F0A-E6EB-48D4-B93D-52F44EB71149}">
      <dgm:prSet/>
      <dgm:spPr/>
      <dgm:t>
        <a:bodyPr/>
        <a:lstStyle/>
        <a:p>
          <a:endParaRPr lang="ru-RU"/>
        </a:p>
      </dgm:t>
    </dgm:pt>
    <dgm:pt modelId="{E68AD2AE-9D26-4936-9F19-DEA873A60707}" type="sibTrans" cxnId="{75550F0A-E6EB-48D4-B93D-52F44EB71149}">
      <dgm:prSet/>
      <dgm:spPr/>
      <dgm:t>
        <a:bodyPr/>
        <a:lstStyle/>
        <a:p>
          <a:endParaRPr lang="ru-RU"/>
        </a:p>
      </dgm:t>
    </dgm:pt>
    <dgm:pt modelId="{E6AB0556-E035-4BB8-BF22-C32763F8C73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dirty="0"/>
        </a:p>
      </dgm:t>
    </dgm:pt>
    <dgm:pt modelId="{D624B129-9086-4E61-97DB-ED2D66662668}" type="parTrans" cxnId="{0A09DF79-14D6-42A7-970E-15FC84B06DD5}">
      <dgm:prSet/>
      <dgm:spPr/>
      <dgm:t>
        <a:bodyPr/>
        <a:lstStyle/>
        <a:p>
          <a:endParaRPr lang="ru-RU"/>
        </a:p>
      </dgm:t>
    </dgm:pt>
    <dgm:pt modelId="{73173E46-1950-4DBF-8312-F36BE0E6B56C}" type="sibTrans" cxnId="{0A09DF79-14D6-42A7-970E-15FC84B06DD5}">
      <dgm:prSet/>
      <dgm:spPr/>
      <dgm:t>
        <a:bodyPr/>
        <a:lstStyle/>
        <a:p>
          <a:endParaRPr lang="ru-RU"/>
        </a:p>
      </dgm:t>
    </dgm:pt>
    <dgm:pt modelId="{784C50FD-81C0-457F-B274-6521F1BDD06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инструкция на </a:t>
          </a:r>
          <a:r>
            <a:rPr lang="ru-RU" b="1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  МО </a:t>
          </a:r>
          <a:r>
            <a:rPr lang="en-US" b="1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2"/>
            </a:rPr>
            <a:t>https://invest.mosreg.ru/business_creation/razvitie-biznesa/socialnoe-predprinimatelstvo/documenty/tovari-raboti-uslugi</a:t>
          </a:r>
          <a:endParaRPr lang="ru-RU" dirty="0"/>
        </a:p>
      </dgm:t>
    </dgm:pt>
    <dgm:pt modelId="{5B21094A-7708-41BB-9400-4C82C67F6AB4}" type="parTrans" cxnId="{651EA81F-D8A4-4097-A5B2-833EB6F7D2ED}">
      <dgm:prSet/>
      <dgm:spPr/>
      <dgm:t>
        <a:bodyPr/>
        <a:lstStyle/>
        <a:p>
          <a:endParaRPr lang="ru-RU"/>
        </a:p>
      </dgm:t>
    </dgm:pt>
    <dgm:pt modelId="{68F66EB7-AADA-4C67-A30F-A43EF7DC6DE2}" type="sibTrans" cxnId="{651EA81F-D8A4-4097-A5B2-833EB6F7D2ED}">
      <dgm:prSet/>
      <dgm:spPr/>
      <dgm:t>
        <a:bodyPr/>
        <a:lstStyle/>
        <a:p>
          <a:endParaRPr lang="ru-RU"/>
        </a:p>
      </dgm:t>
    </dgm:pt>
    <dgm:pt modelId="{34768DAE-AEB5-4FC6-8C94-038E260BF28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1) ССЧ социально уязвимых гр./всего работников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(не менее двух лиц)</a:t>
          </a:r>
        </a:p>
      </dgm:t>
    </dgm:pt>
    <dgm:pt modelId="{657C0E31-8DE8-469B-A841-5AB6105DC62D}" type="parTrans" cxnId="{66E9B48F-376B-47B2-BBF7-A27968FD026C}">
      <dgm:prSet/>
      <dgm:spPr/>
      <dgm:t>
        <a:bodyPr/>
        <a:lstStyle/>
        <a:p>
          <a:endParaRPr lang="ru-RU"/>
        </a:p>
      </dgm:t>
    </dgm:pt>
    <dgm:pt modelId="{2448F0D8-A89E-4162-A3D7-7FD8C25CC88E}" type="sibTrans" cxnId="{66E9B48F-376B-47B2-BBF7-A27968FD026C}">
      <dgm:prSet/>
      <dgm:spPr/>
      <dgm:t>
        <a:bodyPr/>
        <a:lstStyle/>
        <a:p>
          <a:endParaRPr lang="ru-RU"/>
        </a:p>
      </dgm:t>
    </dgm:pt>
    <dgm:pt modelId="{716D3782-99A4-4A73-A951-10A251F4D44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2) доля расходов на оплату труда социально уязвимых гр./расходы </a:t>
          </a:r>
          <a:br>
            <a:rPr lang="ru-RU" b="1" dirty="0" smtClean="0">
              <a:solidFill>
                <a:schemeClr val="tx2"/>
              </a:solidFill>
              <a:latin typeface="Calibri" pitchFamily="34" charset="0"/>
            </a:rPr>
          </a:b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на оплату труда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25 %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A5D91F15-A0F6-4E96-BEF1-7B20E82BDCEA}" type="parTrans" cxnId="{0646F314-BC05-4172-B4DE-A9ABDA0DD4DB}">
      <dgm:prSet/>
      <dgm:spPr/>
      <dgm:t>
        <a:bodyPr/>
        <a:lstStyle/>
        <a:p>
          <a:endParaRPr lang="ru-RU"/>
        </a:p>
      </dgm:t>
    </dgm:pt>
    <dgm:pt modelId="{3E0AD54E-6025-482D-9C8C-35BE7A116914}" type="sibTrans" cxnId="{0646F314-BC05-4172-B4DE-A9ABDA0DD4DB}">
      <dgm:prSet/>
      <dgm:spPr/>
      <dgm:t>
        <a:bodyPr/>
        <a:lstStyle/>
        <a:p>
          <a:endParaRPr lang="ru-RU"/>
        </a:p>
      </dgm:t>
    </dgm:pt>
    <dgm:pt modelId="{7272D6A4-EED9-4055-9283-5783DAD0E5A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</a:p>
      </dgm:t>
    </dgm:pt>
    <dgm:pt modelId="{4EC33C4F-04C2-4F3E-B558-38035A7D2DCC}" type="parTrans" cxnId="{4E038D7F-A53D-4725-A772-01B511849785}">
      <dgm:prSet/>
      <dgm:spPr/>
      <dgm:t>
        <a:bodyPr/>
        <a:lstStyle/>
        <a:p>
          <a:endParaRPr lang="ru-RU"/>
        </a:p>
      </dgm:t>
    </dgm:pt>
    <dgm:pt modelId="{8C42818D-F70E-4BE4-86E7-6108735A83ED}" type="sibTrans" cxnId="{4E038D7F-A53D-4725-A772-01B511849785}">
      <dgm:prSet/>
      <dgm:spPr/>
      <dgm:t>
        <a:bodyPr/>
        <a:lstStyle/>
        <a:p>
          <a:endParaRPr lang="ru-RU"/>
        </a:p>
      </dgm:t>
    </dgm:pt>
    <dgm:pt modelId="{E7E5A41D-B0A6-403B-B851-485B5B57E50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E0FB0619-DC92-4450-A837-1C86721EDDC2}" type="parTrans" cxnId="{ED416B56-53D2-4286-B1C3-0CFCC84D1815}">
      <dgm:prSet/>
      <dgm:spPr/>
      <dgm:t>
        <a:bodyPr/>
        <a:lstStyle/>
        <a:p>
          <a:endParaRPr lang="ru-RU"/>
        </a:p>
      </dgm:t>
    </dgm:pt>
    <dgm:pt modelId="{0009A062-150F-45A3-9B88-DC739F289D0D}" type="sibTrans" cxnId="{ED416B56-53D2-4286-B1C3-0CFCC84D1815}">
      <dgm:prSet/>
      <dgm:spPr/>
      <dgm:t>
        <a:bodyPr/>
        <a:lstStyle/>
        <a:p>
          <a:endParaRPr lang="ru-RU"/>
        </a:p>
      </dgm:t>
    </dgm:pt>
    <dgm:pt modelId="{22614D8D-A593-4DFC-ADA7-5535FCD9257A}" type="pres">
      <dgm:prSet presAssocID="{FA9DAA03-8C52-4CEB-B0EC-AAD43545EF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B3C51-F8BB-42E6-9E16-B4C8CAEC5FAF}" type="pres">
      <dgm:prSet presAssocID="{D082893F-00C3-4607-BB06-E3AF086AD617}" presName="comp" presStyleCnt="0"/>
      <dgm:spPr/>
    </dgm:pt>
    <dgm:pt modelId="{75709B53-61C0-48E3-86ED-028D88CC18C8}" type="pres">
      <dgm:prSet presAssocID="{D082893F-00C3-4607-BB06-E3AF086AD617}" presName="box" presStyleLbl="node1" presStyleIdx="0" presStyleCnt="2"/>
      <dgm:spPr/>
      <dgm:t>
        <a:bodyPr/>
        <a:lstStyle/>
        <a:p>
          <a:endParaRPr lang="ru-RU"/>
        </a:p>
      </dgm:t>
    </dgm:pt>
    <dgm:pt modelId="{60064ACC-B0F1-4757-A3A2-30DFC94C1BDF}" type="pres">
      <dgm:prSet presAssocID="{D082893F-00C3-4607-BB06-E3AF086AD617}" presName="img" presStyleLbl="fgImgPlace1" presStyleIdx="0" presStyleCnt="2" custScaleX="93198" custLinFactNeighborX="-1802" custLinFactNeighborY="4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F930D3-DE54-4446-A215-2B67A52FD13D}" type="pres">
      <dgm:prSet presAssocID="{D082893F-00C3-4607-BB06-E3AF086AD61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E7C1F-4B4A-4786-8DB3-0A43A0CCD186}" type="pres">
      <dgm:prSet presAssocID="{CDB3396C-E4FD-41A5-8E98-403B2D25B8DA}" presName="spacer" presStyleCnt="0"/>
      <dgm:spPr/>
    </dgm:pt>
    <dgm:pt modelId="{ED12DA70-4F83-4D4C-BD2F-858900E33F0E}" type="pres">
      <dgm:prSet presAssocID="{5D44ABAC-3BA8-402C-B614-7FD8D1DCC00D}" presName="comp" presStyleCnt="0"/>
      <dgm:spPr/>
    </dgm:pt>
    <dgm:pt modelId="{C40307D0-98A4-4B56-9666-F07384DF3DF6}" type="pres">
      <dgm:prSet presAssocID="{5D44ABAC-3BA8-402C-B614-7FD8D1DCC00D}" presName="box" presStyleLbl="node1" presStyleIdx="1" presStyleCnt="2"/>
      <dgm:spPr/>
      <dgm:t>
        <a:bodyPr/>
        <a:lstStyle/>
        <a:p>
          <a:endParaRPr lang="ru-RU"/>
        </a:p>
      </dgm:t>
    </dgm:pt>
    <dgm:pt modelId="{37F543D5-35B2-441C-8E50-EF14B98B0A60}" type="pres">
      <dgm:prSet presAssocID="{5D44ABAC-3BA8-402C-B614-7FD8D1DCC00D}" presName="img" presStyleLbl="fgImgPlace1" presStyleIdx="1" presStyleCnt="2" custScaleX="91036" custScaleY="81925" custLinFactNeighborX="-1442" custLinFactNeighborY="-87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4262DBF-4D6D-4C00-96D3-3919AE98B9C7}" type="pres">
      <dgm:prSet presAssocID="{5D44ABAC-3BA8-402C-B614-7FD8D1DCC00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6E3C6-AD5C-4654-9585-ACC8F4E95156}" type="presOf" srcId="{784C50FD-81C0-457F-B274-6521F1BDD06B}" destId="{E4262DBF-4D6D-4C00-96D3-3919AE98B9C7}" srcOrd="1" destOrd="4" presId="urn:microsoft.com/office/officeart/2005/8/layout/vList4#1"/>
    <dgm:cxn modelId="{9F6B62E1-E666-45F2-A13D-CA6C2BA18EE0}" type="presOf" srcId="{E7E5A41D-B0A6-403B-B851-485B5B57E50B}" destId="{E4262DBF-4D6D-4C00-96D3-3919AE98B9C7}" srcOrd="1" destOrd="3" presId="urn:microsoft.com/office/officeart/2005/8/layout/vList4#1"/>
    <dgm:cxn modelId="{FAC9F206-D3E6-423C-A22A-83CCA6D2A263}" type="presOf" srcId="{E7E5A41D-B0A6-403B-B851-485B5B57E50B}" destId="{C40307D0-98A4-4B56-9666-F07384DF3DF6}" srcOrd="0" destOrd="3" presId="urn:microsoft.com/office/officeart/2005/8/layout/vList4#1"/>
    <dgm:cxn modelId="{B7AD7845-0F85-4E98-9800-C1A8F6C36A69}" type="presOf" srcId="{E6AB0556-E035-4BB8-BF22-C32763F8C732}" destId="{C40307D0-98A4-4B56-9666-F07384DF3DF6}" srcOrd="0" destOrd="1" presId="urn:microsoft.com/office/officeart/2005/8/layout/vList4#1"/>
    <dgm:cxn modelId="{58C333F5-D2C2-444A-8FF6-7DD9178E124F}" type="presOf" srcId="{34768DAE-AEB5-4FC6-8C94-038E260BF284}" destId="{75709B53-61C0-48E3-86ED-028D88CC18C8}" srcOrd="0" destOrd="2" presId="urn:microsoft.com/office/officeart/2005/8/layout/vList4#1"/>
    <dgm:cxn modelId="{E454BFF1-66DF-4D55-9ACE-ACAE23F6FE97}" type="presOf" srcId="{784C50FD-81C0-457F-B274-6521F1BDD06B}" destId="{C40307D0-98A4-4B56-9666-F07384DF3DF6}" srcOrd="0" destOrd="4" presId="urn:microsoft.com/office/officeart/2005/8/layout/vList4#1"/>
    <dgm:cxn modelId="{7E93AAFA-4F5E-4F13-978D-E1B4C871E39B}" type="presOf" srcId="{34768DAE-AEB5-4FC6-8C94-038E260BF284}" destId="{47F930D3-DE54-4446-A215-2B67A52FD13D}" srcOrd="1" destOrd="2" presId="urn:microsoft.com/office/officeart/2005/8/layout/vList4#1"/>
    <dgm:cxn modelId="{4E038D7F-A53D-4725-A772-01B511849785}" srcId="{5D44ABAC-3BA8-402C-B614-7FD8D1DCC00D}" destId="{7272D6A4-EED9-4055-9283-5783DAD0E5AB}" srcOrd="1" destOrd="0" parTransId="{4EC33C4F-04C2-4F3E-B558-38035A7D2DCC}" sibTransId="{8C42818D-F70E-4BE4-86E7-6108735A83ED}"/>
    <dgm:cxn modelId="{06AAD006-1C9E-4FEB-8FA3-1C2D0227789F}" type="presOf" srcId="{7272D6A4-EED9-4055-9283-5783DAD0E5AB}" destId="{C40307D0-98A4-4B56-9666-F07384DF3DF6}" srcOrd="0" destOrd="2" presId="urn:microsoft.com/office/officeart/2005/8/layout/vList4#1"/>
    <dgm:cxn modelId="{AA5AEFC4-D192-4C84-9AF7-5400F31CAE08}" type="presOf" srcId="{D082893F-00C3-4607-BB06-E3AF086AD617}" destId="{75709B53-61C0-48E3-86ED-028D88CC18C8}" srcOrd="0" destOrd="0" presId="urn:microsoft.com/office/officeart/2005/8/layout/vList4#1"/>
    <dgm:cxn modelId="{59F32EE3-114B-4A8E-A112-079C37E4801C}" type="presOf" srcId="{FA9DAA03-8C52-4CEB-B0EC-AAD43545EF6F}" destId="{22614D8D-A593-4DFC-ADA7-5535FCD9257A}" srcOrd="0" destOrd="0" presId="urn:microsoft.com/office/officeart/2005/8/layout/vList4#1"/>
    <dgm:cxn modelId="{0BF2345D-7DDC-4784-9917-9F84606634BE}" type="presOf" srcId="{716D3782-99A4-4A73-A951-10A251F4D44A}" destId="{75709B53-61C0-48E3-86ED-028D88CC18C8}" srcOrd="0" destOrd="3" presId="urn:microsoft.com/office/officeart/2005/8/layout/vList4#1"/>
    <dgm:cxn modelId="{3895F02D-7E08-487F-B3FE-116F483C0CAC}" srcId="{D082893F-00C3-4607-BB06-E3AF086AD617}" destId="{FE50E9F4-2272-469F-A494-83A914EED46A}" srcOrd="3" destOrd="0" parTransId="{AB21B2F2-B7F1-44E7-9382-EE367178E02D}" sibTransId="{9E66593F-146C-4EBF-979A-D032307B9228}"/>
    <dgm:cxn modelId="{C8C86217-88BA-46E6-A61F-CF231AB40E10}" type="presOf" srcId="{D082893F-00C3-4607-BB06-E3AF086AD617}" destId="{47F930D3-DE54-4446-A215-2B67A52FD13D}" srcOrd="1" destOrd="0" presId="urn:microsoft.com/office/officeart/2005/8/layout/vList4#1"/>
    <dgm:cxn modelId="{0A09DF79-14D6-42A7-970E-15FC84B06DD5}" srcId="{5D44ABAC-3BA8-402C-B614-7FD8D1DCC00D}" destId="{E6AB0556-E035-4BB8-BF22-C32763F8C732}" srcOrd="0" destOrd="0" parTransId="{D624B129-9086-4E61-97DB-ED2D66662668}" sibTransId="{73173E46-1950-4DBF-8312-F36BE0E6B56C}"/>
    <dgm:cxn modelId="{EAD8E13A-A43A-42EC-A623-76D508B69E9F}" type="presOf" srcId="{7272D6A4-EED9-4055-9283-5783DAD0E5AB}" destId="{E4262DBF-4D6D-4C00-96D3-3919AE98B9C7}" srcOrd="1" destOrd="2" presId="urn:microsoft.com/office/officeart/2005/8/layout/vList4#1"/>
    <dgm:cxn modelId="{A860D7A2-DD69-4AF5-9F21-A9CBA0D6E85B}" type="presOf" srcId="{61B5C30A-F5F6-4788-AB4B-46183B0C0B52}" destId="{75709B53-61C0-48E3-86ED-028D88CC18C8}" srcOrd="0" destOrd="1" presId="urn:microsoft.com/office/officeart/2005/8/layout/vList4#1"/>
    <dgm:cxn modelId="{6F05B0A6-EE4F-4C30-8FB0-2426B8BFF3A6}" srcId="{D082893F-00C3-4607-BB06-E3AF086AD617}" destId="{61B5C30A-F5F6-4788-AB4B-46183B0C0B52}" srcOrd="0" destOrd="0" parTransId="{C5F416CE-850C-4BC4-8A53-0A719CC68D6C}" sibTransId="{EDBC0ACE-51DE-4674-B6EE-CCD4401D6F9A}"/>
    <dgm:cxn modelId="{0646F314-BC05-4172-B4DE-A9ABDA0DD4DB}" srcId="{D082893F-00C3-4607-BB06-E3AF086AD617}" destId="{716D3782-99A4-4A73-A951-10A251F4D44A}" srcOrd="2" destOrd="0" parTransId="{A5D91F15-A0F6-4E96-BEF1-7B20E82BDCEA}" sibTransId="{3E0AD54E-6025-482D-9C8C-35BE7A116914}"/>
    <dgm:cxn modelId="{504D46F0-E5CB-4FBA-A8D7-8FEEDA23535C}" type="presOf" srcId="{5D44ABAC-3BA8-402C-B614-7FD8D1DCC00D}" destId="{C40307D0-98A4-4B56-9666-F07384DF3DF6}" srcOrd="0" destOrd="0" presId="urn:microsoft.com/office/officeart/2005/8/layout/vList4#1"/>
    <dgm:cxn modelId="{FCE8D375-7204-44C1-ADB4-9A7BCE3D268F}" type="presOf" srcId="{FE50E9F4-2272-469F-A494-83A914EED46A}" destId="{47F930D3-DE54-4446-A215-2B67A52FD13D}" srcOrd="1" destOrd="4" presId="urn:microsoft.com/office/officeart/2005/8/layout/vList4#1"/>
    <dgm:cxn modelId="{A6B71C22-2B93-4663-B4AC-9CA92698C66F}" type="presOf" srcId="{FE50E9F4-2272-469F-A494-83A914EED46A}" destId="{75709B53-61C0-48E3-86ED-028D88CC18C8}" srcOrd="0" destOrd="4" presId="urn:microsoft.com/office/officeart/2005/8/layout/vList4#1"/>
    <dgm:cxn modelId="{66E9B48F-376B-47B2-BBF7-A27968FD026C}" srcId="{D082893F-00C3-4607-BB06-E3AF086AD617}" destId="{34768DAE-AEB5-4FC6-8C94-038E260BF284}" srcOrd="1" destOrd="0" parTransId="{657C0E31-8DE8-469B-A841-5AB6105DC62D}" sibTransId="{2448F0D8-A89E-4162-A3D7-7FD8C25CC88E}"/>
    <dgm:cxn modelId="{0B60E615-A201-440D-97FD-F2CE96B11490}" type="presOf" srcId="{5D44ABAC-3BA8-402C-B614-7FD8D1DCC00D}" destId="{E4262DBF-4D6D-4C00-96D3-3919AE98B9C7}" srcOrd="1" destOrd="0" presId="urn:microsoft.com/office/officeart/2005/8/layout/vList4#1"/>
    <dgm:cxn modelId="{75550F0A-E6EB-48D4-B93D-52F44EB71149}" srcId="{FA9DAA03-8C52-4CEB-B0EC-AAD43545EF6F}" destId="{5D44ABAC-3BA8-402C-B614-7FD8D1DCC00D}" srcOrd="1" destOrd="0" parTransId="{4DF9E45C-F62C-45B8-803C-2CB3002EF418}" sibTransId="{E68AD2AE-9D26-4936-9F19-DEA873A60707}"/>
    <dgm:cxn modelId="{EB8F6E0B-A9F6-4D1B-BFF9-10BF63E339D4}" type="presOf" srcId="{716D3782-99A4-4A73-A951-10A251F4D44A}" destId="{47F930D3-DE54-4446-A215-2B67A52FD13D}" srcOrd="1" destOrd="3" presId="urn:microsoft.com/office/officeart/2005/8/layout/vList4#1"/>
    <dgm:cxn modelId="{651EA81F-D8A4-4097-A5B2-833EB6F7D2ED}" srcId="{5D44ABAC-3BA8-402C-B614-7FD8D1DCC00D}" destId="{784C50FD-81C0-457F-B274-6521F1BDD06B}" srcOrd="3" destOrd="0" parTransId="{5B21094A-7708-41BB-9400-4C82C67F6AB4}" sibTransId="{68F66EB7-AADA-4C67-A30F-A43EF7DC6DE2}"/>
    <dgm:cxn modelId="{EB552EFD-DF08-4E17-94C8-E35C98886BA5}" srcId="{FA9DAA03-8C52-4CEB-B0EC-AAD43545EF6F}" destId="{D082893F-00C3-4607-BB06-E3AF086AD617}" srcOrd="0" destOrd="0" parTransId="{5E9966A7-C56B-4DB2-8C95-9279313CDF49}" sibTransId="{CDB3396C-E4FD-41A5-8E98-403B2D25B8DA}"/>
    <dgm:cxn modelId="{F87549C7-98EB-447D-9A9F-39C69CF92677}" type="presOf" srcId="{E6AB0556-E035-4BB8-BF22-C32763F8C732}" destId="{E4262DBF-4D6D-4C00-96D3-3919AE98B9C7}" srcOrd="1" destOrd="1" presId="urn:microsoft.com/office/officeart/2005/8/layout/vList4#1"/>
    <dgm:cxn modelId="{E26011FD-1590-47C1-B66D-9832363FECAC}" type="presOf" srcId="{61B5C30A-F5F6-4788-AB4B-46183B0C0B52}" destId="{47F930D3-DE54-4446-A215-2B67A52FD13D}" srcOrd="1" destOrd="1" presId="urn:microsoft.com/office/officeart/2005/8/layout/vList4#1"/>
    <dgm:cxn modelId="{ED416B56-53D2-4286-B1C3-0CFCC84D1815}" srcId="{5D44ABAC-3BA8-402C-B614-7FD8D1DCC00D}" destId="{E7E5A41D-B0A6-403B-B851-485B5B57E50B}" srcOrd="2" destOrd="0" parTransId="{E0FB0619-DC92-4450-A837-1C86721EDDC2}" sibTransId="{0009A062-150F-45A3-9B88-DC739F289D0D}"/>
    <dgm:cxn modelId="{97120B26-9C16-4B87-A687-25607B0F3097}" type="presParOf" srcId="{22614D8D-A593-4DFC-ADA7-5535FCD9257A}" destId="{5B6B3C51-F8BB-42E6-9E16-B4C8CAEC5FAF}" srcOrd="0" destOrd="0" presId="urn:microsoft.com/office/officeart/2005/8/layout/vList4#1"/>
    <dgm:cxn modelId="{E6C711B2-50F5-4109-92E7-640566FD21E2}" type="presParOf" srcId="{5B6B3C51-F8BB-42E6-9E16-B4C8CAEC5FAF}" destId="{75709B53-61C0-48E3-86ED-028D88CC18C8}" srcOrd="0" destOrd="0" presId="urn:microsoft.com/office/officeart/2005/8/layout/vList4#1"/>
    <dgm:cxn modelId="{AB75ED0A-4B6C-4293-A19F-685D7CF00171}" type="presParOf" srcId="{5B6B3C51-F8BB-42E6-9E16-B4C8CAEC5FAF}" destId="{60064ACC-B0F1-4757-A3A2-30DFC94C1BDF}" srcOrd="1" destOrd="0" presId="urn:microsoft.com/office/officeart/2005/8/layout/vList4#1"/>
    <dgm:cxn modelId="{B99D4F82-A75C-4634-949E-7F572D49F1CC}" type="presParOf" srcId="{5B6B3C51-F8BB-42E6-9E16-B4C8CAEC5FAF}" destId="{47F930D3-DE54-4446-A215-2B67A52FD13D}" srcOrd="2" destOrd="0" presId="urn:microsoft.com/office/officeart/2005/8/layout/vList4#1"/>
    <dgm:cxn modelId="{00B31C0E-DEFC-4189-A0E3-021A66433A0B}" type="presParOf" srcId="{22614D8D-A593-4DFC-ADA7-5535FCD9257A}" destId="{7AEE7C1F-4B4A-4786-8DB3-0A43A0CCD186}" srcOrd="1" destOrd="0" presId="urn:microsoft.com/office/officeart/2005/8/layout/vList4#1"/>
    <dgm:cxn modelId="{807502B3-168B-45D8-A02F-2687180448D0}" type="presParOf" srcId="{22614D8D-A593-4DFC-ADA7-5535FCD9257A}" destId="{ED12DA70-4F83-4D4C-BD2F-858900E33F0E}" srcOrd="2" destOrd="0" presId="urn:microsoft.com/office/officeart/2005/8/layout/vList4#1"/>
    <dgm:cxn modelId="{1072964F-06B5-4808-9607-C0A6349B4630}" type="presParOf" srcId="{ED12DA70-4F83-4D4C-BD2F-858900E33F0E}" destId="{C40307D0-98A4-4B56-9666-F07384DF3DF6}" srcOrd="0" destOrd="0" presId="urn:microsoft.com/office/officeart/2005/8/layout/vList4#1"/>
    <dgm:cxn modelId="{02B16468-331C-46C6-AF64-632210545695}" type="presParOf" srcId="{ED12DA70-4F83-4D4C-BD2F-858900E33F0E}" destId="{37F543D5-35B2-441C-8E50-EF14B98B0A60}" srcOrd="1" destOrd="0" presId="urn:microsoft.com/office/officeart/2005/8/layout/vList4#1"/>
    <dgm:cxn modelId="{F63DEBD6-B7FC-4BE8-AED1-6BEF5DCF4F5E}" type="presParOf" srcId="{ED12DA70-4F83-4D4C-BD2F-858900E33F0E}" destId="{E4262DBF-4D6D-4C00-96D3-3919AE98B9C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DAA03-8C52-4CEB-B0EC-AAD43545EF6F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95E6D-038F-44B6-A07E-73FA69B6CA2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3 (пункт 3) - производство товаров (работ, услуг), предназначенных  </a:t>
          </a:r>
          <a:b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</a:br>
          <a: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  <a:t>для граждан, отнесенных к социально уязвимым</a:t>
          </a:r>
          <a:endParaRPr lang="ru-RU" dirty="0"/>
        </a:p>
      </dgm:t>
    </dgm:pt>
    <dgm:pt modelId="{1A9861DB-F89D-464E-8A81-A7E303A4DC0D}" type="parTrans" cxnId="{6F667395-0581-4065-A807-F8EAE0E3A9ED}">
      <dgm:prSet/>
      <dgm:spPr/>
      <dgm:t>
        <a:bodyPr/>
        <a:lstStyle/>
        <a:p>
          <a:endParaRPr lang="ru-RU"/>
        </a:p>
      </dgm:t>
    </dgm:pt>
    <dgm:pt modelId="{948279A7-6BF9-4716-B084-ABF0EA74D164}" type="sibTrans" cxnId="{6F667395-0581-4065-A807-F8EAE0E3A9ED}">
      <dgm:prSet/>
      <dgm:spPr/>
      <dgm:t>
        <a:bodyPr/>
        <a:lstStyle/>
        <a:p>
          <a:endParaRPr lang="ru-RU"/>
        </a:p>
      </dgm:t>
    </dgm:pt>
    <dgm:pt modelId="{150065AB-DE39-4034-8B3B-528530088C2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Условия:</a:t>
          </a:r>
          <a:endParaRPr lang="ru-RU" dirty="0"/>
        </a:p>
      </dgm:t>
    </dgm:pt>
    <dgm:pt modelId="{B9641508-7842-44B5-9F30-30D4C6C258D3}" type="parTrans" cxnId="{62BCD894-AAEF-4DBC-99D4-9A6C18BF7557}">
      <dgm:prSet/>
      <dgm:spPr/>
      <dgm:t>
        <a:bodyPr/>
        <a:lstStyle/>
        <a:p>
          <a:endParaRPr lang="ru-RU"/>
        </a:p>
      </dgm:t>
    </dgm:pt>
    <dgm:pt modelId="{571AB162-7B89-4A6F-B976-2085EE0467A8}" type="sibTrans" cxnId="{62BCD894-AAEF-4DBC-99D4-9A6C18BF7557}">
      <dgm:prSet/>
      <dgm:spPr/>
      <dgm:t>
        <a:bodyPr/>
        <a:lstStyle/>
        <a:p>
          <a:endParaRPr lang="ru-RU"/>
        </a:p>
      </dgm:t>
    </dgm:pt>
    <dgm:pt modelId="{4DCD0931-1CF2-4A53-83A3-A2C6DD072E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71A9972E-2F9D-4A20-9F14-45CE51D97FE1}" type="parTrans" cxnId="{9D2E1643-2844-48E7-80AD-3F643B0EC81E}">
      <dgm:prSet/>
      <dgm:spPr/>
      <dgm:t>
        <a:bodyPr/>
        <a:lstStyle/>
        <a:p>
          <a:endParaRPr lang="ru-RU"/>
        </a:p>
      </dgm:t>
    </dgm:pt>
    <dgm:pt modelId="{B5D499F0-DCD9-4072-A017-8C2D134C9A2A}" type="sibTrans" cxnId="{9D2E1643-2844-48E7-80AD-3F643B0EC81E}">
      <dgm:prSet/>
      <dgm:spPr/>
      <dgm:t>
        <a:bodyPr/>
        <a:lstStyle/>
        <a:p>
          <a:endParaRPr lang="ru-RU"/>
        </a:p>
      </dgm:t>
    </dgm:pt>
    <dgm:pt modelId="{F0E9EE37-D069-4D46-ABAC-66BB84B8BDC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smtClean="0">
              <a:solidFill>
                <a:schemeClr val="tx2"/>
              </a:solidFill>
              <a:latin typeface="Calibri" pitchFamily="34" charset="0"/>
            </a:rPr>
            <a:t>инструкция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на </a:t>
          </a:r>
          <a:r>
            <a:rPr lang="ru-RU" b="1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 МО </a:t>
          </a:r>
          <a:r>
            <a:rPr lang="en-US" b="1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1"/>
            </a:rPr>
            <a:t>https://invest.mosreg.ru/business_creation/razvitie-biznesa/socialnoe-predprinimatelstvo/documenty/tovary-dlya-soc-yyazvimih-grajdan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F7281265-F147-4BCF-B17B-14518F0C151A}" type="parTrans" cxnId="{66B14B73-1518-4515-934C-86E28CBA4A22}">
      <dgm:prSet/>
      <dgm:spPr/>
      <dgm:t>
        <a:bodyPr/>
        <a:lstStyle/>
        <a:p>
          <a:endParaRPr lang="ru-RU"/>
        </a:p>
      </dgm:t>
    </dgm:pt>
    <dgm:pt modelId="{89E97140-5F63-48FB-8412-2EE3975A17FD}" type="sibTrans" cxnId="{66B14B73-1518-4515-934C-86E28CBA4A22}">
      <dgm:prSet/>
      <dgm:spPr/>
      <dgm:t>
        <a:bodyPr/>
        <a:lstStyle/>
        <a:p>
          <a:endParaRPr lang="ru-RU"/>
        </a:p>
      </dgm:t>
    </dgm:pt>
    <dgm:pt modelId="{AEA84D4D-DFF1-4EA7-BFBD-DA8E1BDC5CD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4 (пункт 4) - деятельность, направленная на достижение общественно полезных целей и способствующая решению социальных проблем общества </a:t>
          </a:r>
          <a:endParaRPr lang="ru-RU" dirty="0"/>
        </a:p>
      </dgm:t>
    </dgm:pt>
    <dgm:pt modelId="{56E3BF44-CA76-4D92-ACD5-868A1C8DB1B6}" type="parTrans" cxnId="{F21606C0-2226-411B-8411-0288985DE4F1}">
      <dgm:prSet/>
      <dgm:spPr/>
      <dgm:t>
        <a:bodyPr/>
        <a:lstStyle/>
        <a:p>
          <a:endParaRPr lang="ru-RU"/>
        </a:p>
      </dgm:t>
    </dgm:pt>
    <dgm:pt modelId="{0CF58264-1332-40C0-9120-E0BFBAA872A6}" type="sibTrans" cxnId="{F21606C0-2226-411B-8411-0288985DE4F1}">
      <dgm:prSet/>
      <dgm:spPr/>
      <dgm:t>
        <a:bodyPr/>
        <a:lstStyle/>
        <a:p>
          <a:endParaRPr lang="ru-RU"/>
        </a:p>
      </dgm:t>
    </dgm:pt>
    <dgm:pt modelId="{07AC60D2-3366-4C06-9864-61789008882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dirty="0"/>
        </a:p>
      </dgm:t>
    </dgm:pt>
    <dgm:pt modelId="{B71EA7E2-7013-41B9-9C27-049B9FDE8DE0}" type="parTrans" cxnId="{1F0C8923-9F6E-4EA4-990D-EBC42587D561}">
      <dgm:prSet/>
      <dgm:spPr/>
      <dgm:t>
        <a:bodyPr/>
        <a:lstStyle/>
        <a:p>
          <a:endParaRPr lang="ru-RU"/>
        </a:p>
      </dgm:t>
    </dgm:pt>
    <dgm:pt modelId="{EC51D0EF-634B-4773-A30B-FC1ECA58E5EE}" type="sibTrans" cxnId="{1F0C8923-9F6E-4EA4-990D-EBC42587D561}">
      <dgm:prSet/>
      <dgm:spPr/>
      <dgm:t>
        <a:bodyPr/>
        <a:lstStyle/>
        <a:p>
          <a:endParaRPr lang="ru-RU"/>
        </a:p>
      </dgm:t>
    </dgm:pt>
    <dgm:pt modelId="{0D161F34-2F81-4ADC-BE00-E239B2F1E2E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</a:p>
      </dgm:t>
    </dgm:pt>
    <dgm:pt modelId="{722B1EC6-14D6-4A17-BF10-C3E61DFC9712}" type="parTrans" cxnId="{D78BEA58-DFE9-4C78-95E2-E14DB4F320C2}">
      <dgm:prSet/>
      <dgm:spPr/>
      <dgm:t>
        <a:bodyPr/>
        <a:lstStyle/>
        <a:p>
          <a:endParaRPr lang="ru-RU"/>
        </a:p>
      </dgm:t>
    </dgm:pt>
    <dgm:pt modelId="{EDEB6946-A5A8-420F-AA4E-54163BB7F31C}" type="sibTrans" cxnId="{D78BEA58-DFE9-4C78-95E2-E14DB4F320C2}">
      <dgm:prSet/>
      <dgm:spPr/>
      <dgm:t>
        <a:bodyPr/>
        <a:lstStyle/>
        <a:p>
          <a:endParaRPr lang="ru-RU"/>
        </a:p>
      </dgm:t>
    </dgm:pt>
    <dgm:pt modelId="{B2B2914F-AA61-4582-AF7D-23E2109F8C5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87079228-F38E-4A13-B7A0-7E7A6D066427}" type="parTrans" cxnId="{D9A9C3A5-739C-467C-89DF-97B46BE54981}">
      <dgm:prSet/>
      <dgm:spPr/>
      <dgm:t>
        <a:bodyPr/>
        <a:lstStyle/>
        <a:p>
          <a:endParaRPr lang="ru-RU"/>
        </a:p>
      </dgm:t>
    </dgm:pt>
    <dgm:pt modelId="{33B2B6F4-4FB2-4597-ABD0-FD6087C1276C}" type="sibTrans" cxnId="{D9A9C3A5-739C-467C-89DF-97B46BE54981}">
      <dgm:prSet/>
      <dgm:spPr/>
      <dgm:t>
        <a:bodyPr/>
        <a:lstStyle/>
        <a:p>
          <a:endParaRPr lang="ru-RU"/>
        </a:p>
      </dgm:t>
    </dgm:pt>
    <dgm:pt modelId="{B1A1E2E6-585C-407E-ACEF-8332DA3F5BA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инструкция на </a:t>
          </a:r>
          <a:r>
            <a:rPr lang="ru-RU" b="1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  МО </a:t>
          </a:r>
          <a:r>
            <a:rPr lang="en-US" b="1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2"/>
            </a:rPr>
            <a:t>https://invest.mosreg.ru/business_creation/razvitie-biznesa/socialnoe-predprinimatelstvo/documenty/obshestvenno-poleznie-tceli</a:t>
          </a:r>
          <a:endParaRPr lang="ru-RU" b="1" dirty="0">
            <a:solidFill>
              <a:schemeClr val="tx2"/>
            </a:solidFill>
            <a:latin typeface="Calibri" pitchFamily="34" charset="0"/>
          </a:endParaRPr>
        </a:p>
      </dgm:t>
    </dgm:pt>
    <dgm:pt modelId="{4A2EE722-B7CE-47CD-863D-D37AEB4EC039}" type="parTrans" cxnId="{A1563C43-AD32-498C-AF24-B27B2DB6C8A8}">
      <dgm:prSet/>
      <dgm:spPr/>
      <dgm:t>
        <a:bodyPr/>
        <a:lstStyle/>
        <a:p>
          <a:endParaRPr lang="ru-RU"/>
        </a:p>
      </dgm:t>
    </dgm:pt>
    <dgm:pt modelId="{A15C945A-2C69-4C9C-8585-470F00EF3BE8}" type="sibTrans" cxnId="{A1563C43-AD32-498C-AF24-B27B2DB6C8A8}">
      <dgm:prSet/>
      <dgm:spPr/>
      <dgm:t>
        <a:bodyPr/>
        <a:lstStyle/>
        <a:p>
          <a:endParaRPr lang="ru-RU"/>
        </a:p>
      </dgm:t>
    </dgm:pt>
    <dgm:pt modelId="{C92789A3-F6EC-4E48-829E-604DB3C972F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  <a:endParaRPr lang="ru-RU" dirty="0"/>
        </a:p>
      </dgm:t>
    </dgm:pt>
    <dgm:pt modelId="{33900AE1-E403-448B-97CB-83D56DCEA908}" type="parTrans" cxnId="{970E98BC-0750-497E-BF9D-4E55524F4392}">
      <dgm:prSet/>
      <dgm:spPr/>
    </dgm:pt>
    <dgm:pt modelId="{7D23BC44-13B9-4746-9F4A-0307AA618526}" type="sibTrans" cxnId="{970E98BC-0750-497E-BF9D-4E55524F4392}">
      <dgm:prSet/>
      <dgm:spPr/>
    </dgm:pt>
    <dgm:pt modelId="{22614D8D-A593-4DFC-ADA7-5535FCD9257A}" type="pres">
      <dgm:prSet presAssocID="{FA9DAA03-8C52-4CEB-B0EC-AAD43545EF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91D9A-A7A4-4458-A5DB-36AF1A13714F}" type="pres">
      <dgm:prSet presAssocID="{E3495E6D-038F-44B6-A07E-73FA69B6CA25}" presName="comp" presStyleCnt="0"/>
      <dgm:spPr/>
    </dgm:pt>
    <dgm:pt modelId="{FD18FDDA-DFF3-4A9E-B230-E11A0420DC18}" type="pres">
      <dgm:prSet presAssocID="{E3495E6D-038F-44B6-A07E-73FA69B6CA25}" presName="box" presStyleLbl="node1" presStyleIdx="0" presStyleCnt="2"/>
      <dgm:spPr/>
      <dgm:t>
        <a:bodyPr/>
        <a:lstStyle/>
        <a:p>
          <a:endParaRPr lang="ru-RU"/>
        </a:p>
      </dgm:t>
    </dgm:pt>
    <dgm:pt modelId="{A71216F2-4806-41C3-BCC2-A2DB3FF25039}" type="pres">
      <dgm:prSet presAssocID="{E3495E6D-038F-44B6-A07E-73FA69B6CA25}" presName="img" presStyleLbl="fgImgPlace1" presStyleIdx="0" presStyleCnt="2" custScaleX="83828" custLinFactNeighborX="-6127" custLinFactNeighborY="13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8F4BB9-20B6-47FD-92ED-431B27D8CA19}" type="pres">
      <dgm:prSet presAssocID="{E3495E6D-038F-44B6-A07E-73FA69B6CA2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B7A-C243-4F9E-87A2-1F2264ACF0C1}" type="pres">
      <dgm:prSet presAssocID="{948279A7-6BF9-4716-B084-ABF0EA74D164}" presName="spacer" presStyleCnt="0"/>
      <dgm:spPr/>
    </dgm:pt>
    <dgm:pt modelId="{4AC87251-3CB5-4F52-B410-2E4EF3961553}" type="pres">
      <dgm:prSet presAssocID="{AEA84D4D-DFF1-4EA7-BFBD-DA8E1BDC5CDA}" presName="comp" presStyleCnt="0"/>
      <dgm:spPr/>
    </dgm:pt>
    <dgm:pt modelId="{77F135BF-4F73-4527-97B1-A567A50376EB}" type="pres">
      <dgm:prSet presAssocID="{AEA84D4D-DFF1-4EA7-BFBD-DA8E1BDC5CDA}" presName="box" presStyleLbl="node1" presStyleIdx="1" presStyleCnt="2"/>
      <dgm:spPr/>
      <dgm:t>
        <a:bodyPr/>
        <a:lstStyle/>
        <a:p>
          <a:endParaRPr lang="ru-RU"/>
        </a:p>
      </dgm:t>
    </dgm:pt>
    <dgm:pt modelId="{92B94905-90CA-4767-8033-D7ED6A0A24C7}" type="pres">
      <dgm:prSet presAssocID="{AEA84D4D-DFF1-4EA7-BFBD-DA8E1BDC5CDA}" presName="img" presStyleLbl="fgImgPlace1" presStyleIdx="1" presStyleCnt="2" custScaleX="84832" custLinFactNeighborX="-6487" custLinFactNeighborY="43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6FF8772-EEF3-40C5-B133-12E05C8E793A}" type="pres">
      <dgm:prSet presAssocID="{AEA84D4D-DFF1-4EA7-BFBD-DA8E1BDC5CD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14341-9382-4D5A-893F-4BBC9AAA479F}" type="presOf" srcId="{AEA84D4D-DFF1-4EA7-BFBD-DA8E1BDC5CDA}" destId="{26FF8772-EEF3-40C5-B133-12E05C8E793A}" srcOrd="1" destOrd="0" presId="urn:microsoft.com/office/officeart/2005/8/layout/vList4#2"/>
    <dgm:cxn modelId="{9FC42F71-F612-4DD0-91C5-B36455598CF0}" type="presOf" srcId="{B2B2914F-AA61-4582-AF7D-23E2109F8C59}" destId="{26FF8772-EEF3-40C5-B133-12E05C8E793A}" srcOrd="1" destOrd="3" presId="urn:microsoft.com/office/officeart/2005/8/layout/vList4#2"/>
    <dgm:cxn modelId="{D78BEA58-DFE9-4C78-95E2-E14DB4F320C2}" srcId="{AEA84D4D-DFF1-4EA7-BFBD-DA8E1BDC5CDA}" destId="{0D161F34-2F81-4ADC-BE00-E239B2F1E2EB}" srcOrd="1" destOrd="0" parTransId="{722B1EC6-14D6-4A17-BF10-C3E61DFC9712}" sibTransId="{EDEB6946-A5A8-420F-AA4E-54163BB7F31C}"/>
    <dgm:cxn modelId="{7C209CEB-A212-48F4-B578-6C99DBD8275E}" type="presOf" srcId="{07AC60D2-3366-4C06-9864-617890088825}" destId="{26FF8772-EEF3-40C5-B133-12E05C8E793A}" srcOrd="1" destOrd="1" presId="urn:microsoft.com/office/officeart/2005/8/layout/vList4#2"/>
    <dgm:cxn modelId="{D9A9C3A5-739C-467C-89DF-97B46BE54981}" srcId="{AEA84D4D-DFF1-4EA7-BFBD-DA8E1BDC5CDA}" destId="{B2B2914F-AA61-4582-AF7D-23E2109F8C59}" srcOrd="2" destOrd="0" parTransId="{87079228-F38E-4A13-B7A0-7E7A6D066427}" sibTransId="{33B2B6F4-4FB2-4597-ABD0-FD6087C1276C}"/>
    <dgm:cxn modelId="{BBAA1F6F-E37F-48B2-90C4-7CBC1F4BA65C}" type="presOf" srcId="{B2B2914F-AA61-4582-AF7D-23E2109F8C59}" destId="{77F135BF-4F73-4527-97B1-A567A50376EB}" srcOrd="0" destOrd="3" presId="urn:microsoft.com/office/officeart/2005/8/layout/vList4#2"/>
    <dgm:cxn modelId="{F21606C0-2226-411B-8411-0288985DE4F1}" srcId="{FA9DAA03-8C52-4CEB-B0EC-AAD43545EF6F}" destId="{AEA84D4D-DFF1-4EA7-BFBD-DA8E1BDC5CDA}" srcOrd="1" destOrd="0" parTransId="{56E3BF44-CA76-4D92-ACD5-868A1C8DB1B6}" sibTransId="{0CF58264-1332-40C0-9120-E0BFBAA872A6}"/>
    <dgm:cxn modelId="{BB33889B-9435-4947-BCD2-EEDD468AB184}" type="presOf" srcId="{AEA84D4D-DFF1-4EA7-BFBD-DA8E1BDC5CDA}" destId="{77F135BF-4F73-4527-97B1-A567A50376EB}" srcOrd="0" destOrd="0" presId="urn:microsoft.com/office/officeart/2005/8/layout/vList4#2"/>
    <dgm:cxn modelId="{0442A8F6-3987-4F68-9ACE-81A8B64ABABD}" type="presOf" srcId="{150065AB-DE39-4034-8B3B-528530088C21}" destId="{118F4BB9-20B6-47FD-92ED-431B27D8CA19}" srcOrd="1" destOrd="1" presId="urn:microsoft.com/office/officeart/2005/8/layout/vList4#2"/>
    <dgm:cxn modelId="{F7E861B6-9906-4A3F-8166-16B451E26275}" type="presOf" srcId="{F0E9EE37-D069-4D46-ABAC-66BB84B8BDC1}" destId="{FD18FDDA-DFF3-4A9E-B230-E11A0420DC18}" srcOrd="0" destOrd="4" presId="urn:microsoft.com/office/officeart/2005/8/layout/vList4#2"/>
    <dgm:cxn modelId="{5E3629F8-205C-4F5D-B3F2-9501E6DE2A7E}" type="presOf" srcId="{F0E9EE37-D069-4D46-ABAC-66BB84B8BDC1}" destId="{118F4BB9-20B6-47FD-92ED-431B27D8CA19}" srcOrd="1" destOrd="4" presId="urn:microsoft.com/office/officeart/2005/8/layout/vList4#2"/>
    <dgm:cxn modelId="{21E19C26-AED5-4D76-A2C3-D68B9AD3593F}" type="presOf" srcId="{B1A1E2E6-585C-407E-ACEF-8332DA3F5BA4}" destId="{26FF8772-EEF3-40C5-B133-12E05C8E793A}" srcOrd="1" destOrd="4" presId="urn:microsoft.com/office/officeart/2005/8/layout/vList4#2"/>
    <dgm:cxn modelId="{1188CF99-E439-4FE7-8FD2-8D983FA557D3}" type="presOf" srcId="{C92789A3-F6EC-4E48-829E-604DB3C972FE}" destId="{118F4BB9-20B6-47FD-92ED-431B27D8CA19}" srcOrd="1" destOrd="2" presId="urn:microsoft.com/office/officeart/2005/8/layout/vList4#2"/>
    <dgm:cxn modelId="{50F3BD42-6EBD-48FA-A5CF-750E8DF6F8C7}" type="presOf" srcId="{FA9DAA03-8C52-4CEB-B0EC-AAD43545EF6F}" destId="{22614D8D-A593-4DFC-ADA7-5535FCD9257A}" srcOrd="0" destOrd="0" presId="urn:microsoft.com/office/officeart/2005/8/layout/vList4#2"/>
    <dgm:cxn modelId="{970E98BC-0750-497E-BF9D-4E55524F4392}" srcId="{E3495E6D-038F-44B6-A07E-73FA69B6CA25}" destId="{C92789A3-F6EC-4E48-829E-604DB3C972FE}" srcOrd="1" destOrd="0" parTransId="{33900AE1-E403-448B-97CB-83D56DCEA908}" sibTransId="{7D23BC44-13B9-4746-9F4A-0307AA618526}"/>
    <dgm:cxn modelId="{CA2507AB-1EC1-4886-9C1B-6BFB5D6A8C61}" type="presOf" srcId="{150065AB-DE39-4034-8B3B-528530088C21}" destId="{FD18FDDA-DFF3-4A9E-B230-E11A0420DC18}" srcOrd="0" destOrd="1" presId="urn:microsoft.com/office/officeart/2005/8/layout/vList4#2"/>
    <dgm:cxn modelId="{14003E08-09E2-4EB2-8191-5F77A95D9B46}" type="presOf" srcId="{0D161F34-2F81-4ADC-BE00-E239B2F1E2EB}" destId="{26FF8772-EEF3-40C5-B133-12E05C8E793A}" srcOrd="1" destOrd="2" presId="urn:microsoft.com/office/officeart/2005/8/layout/vList4#2"/>
    <dgm:cxn modelId="{9D2E1643-2844-48E7-80AD-3F643B0EC81E}" srcId="{E3495E6D-038F-44B6-A07E-73FA69B6CA25}" destId="{4DCD0931-1CF2-4A53-83A3-A2C6DD072E93}" srcOrd="2" destOrd="0" parTransId="{71A9972E-2F9D-4A20-9F14-45CE51D97FE1}" sibTransId="{B5D499F0-DCD9-4072-A017-8C2D134C9A2A}"/>
    <dgm:cxn modelId="{39AA6152-A021-4ED5-B3EC-E717F712EE82}" type="presOf" srcId="{4DCD0931-1CF2-4A53-83A3-A2C6DD072E93}" destId="{118F4BB9-20B6-47FD-92ED-431B27D8CA19}" srcOrd="1" destOrd="3" presId="urn:microsoft.com/office/officeart/2005/8/layout/vList4#2"/>
    <dgm:cxn modelId="{77D7506C-CE2F-40DA-AA1B-D68127FE4266}" type="presOf" srcId="{0D161F34-2F81-4ADC-BE00-E239B2F1E2EB}" destId="{77F135BF-4F73-4527-97B1-A567A50376EB}" srcOrd="0" destOrd="2" presId="urn:microsoft.com/office/officeart/2005/8/layout/vList4#2"/>
    <dgm:cxn modelId="{62BCD894-AAEF-4DBC-99D4-9A6C18BF7557}" srcId="{E3495E6D-038F-44B6-A07E-73FA69B6CA25}" destId="{150065AB-DE39-4034-8B3B-528530088C21}" srcOrd="0" destOrd="0" parTransId="{B9641508-7842-44B5-9F30-30D4C6C258D3}" sibTransId="{571AB162-7B89-4A6F-B976-2085EE0467A8}"/>
    <dgm:cxn modelId="{66B14B73-1518-4515-934C-86E28CBA4A22}" srcId="{E3495E6D-038F-44B6-A07E-73FA69B6CA25}" destId="{F0E9EE37-D069-4D46-ABAC-66BB84B8BDC1}" srcOrd="3" destOrd="0" parTransId="{F7281265-F147-4BCF-B17B-14518F0C151A}" sibTransId="{89E97140-5F63-48FB-8412-2EE3975A17FD}"/>
    <dgm:cxn modelId="{C10240BE-9E86-4A07-ADEF-306D77B84E4B}" type="presOf" srcId="{4DCD0931-1CF2-4A53-83A3-A2C6DD072E93}" destId="{FD18FDDA-DFF3-4A9E-B230-E11A0420DC18}" srcOrd="0" destOrd="3" presId="urn:microsoft.com/office/officeart/2005/8/layout/vList4#2"/>
    <dgm:cxn modelId="{04ACD9F0-5080-4FCD-B1B3-098B45B5B7BD}" type="presOf" srcId="{B1A1E2E6-585C-407E-ACEF-8332DA3F5BA4}" destId="{77F135BF-4F73-4527-97B1-A567A50376EB}" srcOrd="0" destOrd="4" presId="urn:microsoft.com/office/officeart/2005/8/layout/vList4#2"/>
    <dgm:cxn modelId="{5F2EB5EF-C3E2-492D-9572-652AE12EC416}" type="presOf" srcId="{E3495E6D-038F-44B6-A07E-73FA69B6CA25}" destId="{FD18FDDA-DFF3-4A9E-B230-E11A0420DC18}" srcOrd="0" destOrd="0" presId="urn:microsoft.com/office/officeart/2005/8/layout/vList4#2"/>
    <dgm:cxn modelId="{1F0C8923-9F6E-4EA4-990D-EBC42587D561}" srcId="{AEA84D4D-DFF1-4EA7-BFBD-DA8E1BDC5CDA}" destId="{07AC60D2-3366-4C06-9864-617890088825}" srcOrd="0" destOrd="0" parTransId="{B71EA7E2-7013-41B9-9C27-049B9FDE8DE0}" sibTransId="{EC51D0EF-634B-4773-A30B-FC1ECA58E5EE}"/>
    <dgm:cxn modelId="{A1563C43-AD32-498C-AF24-B27B2DB6C8A8}" srcId="{AEA84D4D-DFF1-4EA7-BFBD-DA8E1BDC5CDA}" destId="{B1A1E2E6-585C-407E-ACEF-8332DA3F5BA4}" srcOrd="3" destOrd="0" parTransId="{4A2EE722-B7CE-47CD-863D-D37AEB4EC039}" sibTransId="{A15C945A-2C69-4C9C-8585-470F00EF3BE8}"/>
    <dgm:cxn modelId="{AC1D63A3-673D-4832-85BF-799B480C45F2}" type="presOf" srcId="{C92789A3-F6EC-4E48-829E-604DB3C972FE}" destId="{FD18FDDA-DFF3-4A9E-B230-E11A0420DC18}" srcOrd="0" destOrd="2" presId="urn:microsoft.com/office/officeart/2005/8/layout/vList4#2"/>
    <dgm:cxn modelId="{CF593F85-0556-4FDE-BE52-D2F34382E609}" type="presOf" srcId="{E3495E6D-038F-44B6-A07E-73FA69B6CA25}" destId="{118F4BB9-20B6-47FD-92ED-431B27D8CA19}" srcOrd="1" destOrd="0" presId="urn:microsoft.com/office/officeart/2005/8/layout/vList4#2"/>
    <dgm:cxn modelId="{6F667395-0581-4065-A807-F8EAE0E3A9ED}" srcId="{FA9DAA03-8C52-4CEB-B0EC-AAD43545EF6F}" destId="{E3495E6D-038F-44B6-A07E-73FA69B6CA25}" srcOrd="0" destOrd="0" parTransId="{1A9861DB-F89D-464E-8A81-A7E303A4DC0D}" sibTransId="{948279A7-6BF9-4716-B084-ABF0EA74D164}"/>
    <dgm:cxn modelId="{D7A23E78-FC82-4F89-AAA9-F835901CE2F0}" type="presOf" srcId="{07AC60D2-3366-4C06-9864-617890088825}" destId="{77F135BF-4F73-4527-97B1-A567A50376EB}" srcOrd="0" destOrd="1" presId="urn:microsoft.com/office/officeart/2005/8/layout/vList4#2"/>
    <dgm:cxn modelId="{F92CE897-54FC-4E29-A387-7A114A22036F}" type="presParOf" srcId="{22614D8D-A593-4DFC-ADA7-5535FCD9257A}" destId="{2C091D9A-A7A4-4458-A5DB-36AF1A13714F}" srcOrd="0" destOrd="0" presId="urn:microsoft.com/office/officeart/2005/8/layout/vList4#2"/>
    <dgm:cxn modelId="{E91D584E-6617-45F2-A8BB-981C1C078D18}" type="presParOf" srcId="{2C091D9A-A7A4-4458-A5DB-36AF1A13714F}" destId="{FD18FDDA-DFF3-4A9E-B230-E11A0420DC18}" srcOrd="0" destOrd="0" presId="urn:microsoft.com/office/officeart/2005/8/layout/vList4#2"/>
    <dgm:cxn modelId="{8360AAF1-B8A7-496D-AD8C-30DBAC385288}" type="presParOf" srcId="{2C091D9A-A7A4-4458-A5DB-36AF1A13714F}" destId="{A71216F2-4806-41C3-BCC2-A2DB3FF25039}" srcOrd="1" destOrd="0" presId="urn:microsoft.com/office/officeart/2005/8/layout/vList4#2"/>
    <dgm:cxn modelId="{88EEF3A0-367C-43F1-99E7-2ACE6D22E403}" type="presParOf" srcId="{2C091D9A-A7A4-4458-A5DB-36AF1A13714F}" destId="{118F4BB9-20B6-47FD-92ED-431B27D8CA19}" srcOrd="2" destOrd="0" presId="urn:microsoft.com/office/officeart/2005/8/layout/vList4#2"/>
    <dgm:cxn modelId="{4E5CE3B5-D937-4C1A-AC65-34E4796095DC}" type="presParOf" srcId="{22614D8D-A593-4DFC-ADA7-5535FCD9257A}" destId="{B2843B7A-C243-4F9E-87A2-1F2264ACF0C1}" srcOrd="1" destOrd="0" presId="urn:microsoft.com/office/officeart/2005/8/layout/vList4#2"/>
    <dgm:cxn modelId="{FC3138F7-1790-4C30-8F78-28B185F314A9}" type="presParOf" srcId="{22614D8D-A593-4DFC-ADA7-5535FCD9257A}" destId="{4AC87251-3CB5-4F52-B410-2E4EF3961553}" srcOrd="2" destOrd="0" presId="urn:microsoft.com/office/officeart/2005/8/layout/vList4#2"/>
    <dgm:cxn modelId="{8F5959B3-96C4-4E6F-ADF3-F76DA2440882}" type="presParOf" srcId="{4AC87251-3CB5-4F52-B410-2E4EF3961553}" destId="{77F135BF-4F73-4527-97B1-A567A50376EB}" srcOrd="0" destOrd="0" presId="urn:microsoft.com/office/officeart/2005/8/layout/vList4#2"/>
    <dgm:cxn modelId="{3BCBB663-BA84-4E67-B56C-8DB7A3C0F5B1}" type="presParOf" srcId="{4AC87251-3CB5-4F52-B410-2E4EF3961553}" destId="{92B94905-90CA-4767-8033-D7ED6A0A24C7}" srcOrd="1" destOrd="0" presId="urn:microsoft.com/office/officeart/2005/8/layout/vList4#2"/>
    <dgm:cxn modelId="{76E00266-6EA1-4D07-ADA6-B6415866415C}" type="presParOf" srcId="{4AC87251-3CB5-4F52-B410-2E4EF3961553}" destId="{26FF8772-EEF3-40C5-B133-12E05C8E793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50AC4-085F-4AD1-B6C8-95DE823DA119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93338B0-E906-4E74-BA30-B4A85A3581D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/>
            <a:t>В соответствии с Законом Московской области от 10.07.2009 № 88/2009-ОЗ «Об аренде имущества, находящегося в собственности Московской области» муниципальными образованиями приняты НПА по поддержке социально-ориентированных субъектов МСП</a:t>
          </a:r>
          <a:endParaRPr lang="ru-RU" sz="1400" dirty="0"/>
        </a:p>
      </dgm:t>
    </dgm:pt>
    <dgm:pt modelId="{ED7B8D65-4936-407B-A508-80CF11A20CDF}" type="parTrans" cxnId="{909EBE0B-B20F-4B72-9914-09877506FA70}">
      <dgm:prSet/>
      <dgm:spPr/>
      <dgm:t>
        <a:bodyPr/>
        <a:lstStyle/>
        <a:p>
          <a:endParaRPr lang="ru-RU"/>
        </a:p>
      </dgm:t>
    </dgm:pt>
    <dgm:pt modelId="{9F6BBF77-9BDD-4E12-8A6A-00E6F1E73FA2}" type="sibTrans" cxnId="{909EBE0B-B20F-4B72-9914-09877506FA70}">
      <dgm:prSet/>
      <dgm:spPr/>
      <dgm:t>
        <a:bodyPr/>
        <a:lstStyle/>
        <a:p>
          <a:endParaRPr lang="ru-RU"/>
        </a:p>
      </dgm:t>
    </dgm:pt>
    <dgm:pt modelId="{D07368DC-2615-4880-8094-563E83E1BB18}" type="pres">
      <dgm:prSet presAssocID="{0B650AC4-085F-4AD1-B6C8-95DE823DA1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F84B39-8298-4C26-A58E-525F0561B759}" type="pres">
      <dgm:prSet presAssocID="{193338B0-E906-4E74-BA30-B4A85A3581D2}" presName="horFlow" presStyleCnt="0"/>
      <dgm:spPr/>
    </dgm:pt>
    <dgm:pt modelId="{94DAEE70-58A9-472A-8470-5C55F755CB40}" type="pres">
      <dgm:prSet presAssocID="{193338B0-E906-4E74-BA30-B4A85A3581D2}" presName="bigChev" presStyleLbl="node1" presStyleIdx="0" presStyleCnt="1" custLinFactNeighborX="5969" custLinFactNeighborY="-2647"/>
      <dgm:spPr/>
      <dgm:t>
        <a:bodyPr/>
        <a:lstStyle/>
        <a:p>
          <a:endParaRPr lang="ru-RU"/>
        </a:p>
      </dgm:t>
    </dgm:pt>
  </dgm:ptLst>
  <dgm:cxnLst>
    <dgm:cxn modelId="{860F19B1-1F0A-438F-BFA7-96E0DE1C1BD4}" type="presOf" srcId="{0B650AC4-085F-4AD1-B6C8-95DE823DA119}" destId="{D07368DC-2615-4880-8094-563E83E1BB18}" srcOrd="0" destOrd="0" presId="urn:microsoft.com/office/officeart/2005/8/layout/lProcess3"/>
    <dgm:cxn modelId="{23A3E5D6-F47A-4190-8CB7-06433A2199C4}" type="presOf" srcId="{193338B0-E906-4E74-BA30-B4A85A3581D2}" destId="{94DAEE70-58A9-472A-8470-5C55F755CB40}" srcOrd="0" destOrd="0" presId="urn:microsoft.com/office/officeart/2005/8/layout/lProcess3"/>
    <dgm:cxn modelId="{909EBE0B-B20F-4B72-9914-09877506FA70}" srcId="{0B650AC4-085F-4AD1-B6C8-95DE823DA119}" destId="{193338B0-E906-4E74-BA30-B4A85A3581D2}" srcOrd="0" destOrd="0" parTransId="{ED7B8D65-4936-407B-A508-80CF11A20CDF}" sibTransId="{9F6BBF77-9BDD-4E12-8A6A-00E6F1E73FA2}"/>
    <dgm:cxn modelId="{5CA4B275-5D76-467C-B546-DE059D82E4D3}" type="presParOf" srcId="{D07368DC-2615-4880-8094-563E83E1BB18}" destId="{C5F84B39-8298-4C26-A58E-525F0561B759}" srcOrd="0" destOrd="0" presId="urn:microsoft.com/office/officeart/2005/8/layout/lProcess3"/>
    <dgm:cxn modelId="{6CE7B49F-1A07-4E4E-B81A-31B46AC577B6}" type="presParOf" srcId="{C5F84B39-8298-4C26-A58E-525F0561B759}" destId="{94DAEE70-58A9-472A-8470-5C55F755CB4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50AC4-085F-4AD1-B6C8-95DE823DA119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93338B0-E906-4E74-BA30-B4A85A3581D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В соответствии с Законом МО </a:t>
          </a:r>
          <a:br>
            <a:rPr lang="ru-RU" sz="1400" dirty="0" smtClean="0">
              <a:solidFill>
                <a:schemeClr val="bg1"/>
              </a:solidFill>
            </a:rPr>
          </a:br>
          <a:r>
            <a:rPr lang="ru-RU" sz="1400" b="0" dirty="0" smtClean="0">
              <a:solidFill>
                <a:schemeClr val="bg1"/>
              </a:solidFill>
            </a:rPr>
            <a:t>от 12.02.2009 N 9/2009-ОЗ (ред. </a:t>
          </a:r>
          <a:br>
            <a:rPr lang="ru-RU" sz="1400" b="0" dirty="0" smtClean="0">
              <a:solidFill>
                <a:schemeClr val="bg1"/>
              </a:solidFill>
            </a:rPr>
          </a:br>
          <a:r>
            <a:rPr lang="ru-RU" sz="1400" b="0" dirty="0" smtClean="0">
              <a:solidFill>
                <a:schemeClr val="bg1"/>
              </a:solidFill>
            </a:rPr>
            <a:t>от 24.11.2020) «О ставках налога, взимаемого в связи с применением упрощенной системы налогообложения» и Законом  МО </a:t>
          </a:r>
          <a:br>
            <a:rPr lang="ru-RU" sz="1400" b="0" dirty="0" smtClean="0">
              <a:solidFill>
                <a:schemeClr val="bg1"/>
              </a:solidFill>
            </a:rPr>
          </a:br>
          <a:r>
            <a:rPr lang="ru-RU" sz="1400" b="0" dirty="0" smtClean="0">
              <a:solidFill>
                <a:schemeClr val="bg1"/>
              </a:solidFill>
            </a:rPr>
            <a:t>от 06.11.2012 N 164/2012-ОЗ (ред. </a:t>
          </a:r>
          <a:br>
            <a:rPr lang="ru-RU" sz="1400" b="0" dirty="0" smtClean="0">
              <a:solidFill>
                <a:schemeClr val="bg1"/>
              </a:solidFill>
            </a:rPr>
          </a:br>
          <a:r>
            <a:rPr lang="ru-RU" sz="1400" b="0" dirty="0" smtClean="0">
              <a:solidFill>
                <a:schemeClr val="bg1"/>
              </a:solidFill>
            </a:rPr>
            <a:t>от 24.02.2021) «О патентной системе налогообложения на территории Московской области»</a:t>
          </a:r>
          <a:endParaRPr lang="ru-RU" sz="1400" b="0" dirty="0">
            <a:solidFill>
              <a:schemeClr val="bg1"/>
            </a:solidFill>
          </a:endParaRPr>
        </a:p>
      </dgm:t>
    </dgm:pt>
    <dgm:pt modelId="{ED7B8D65-4936-407B-A508-80CF11A20CDF}" type="parTrans" cxnId="{909EBE0B-B20F-4B72-9914-09877506FA70}">
      <dgm:prSet/>
      <dgm:spPr/>
      <dgm:t>
        <a:bodyPr/>
        <a:lstStyle/>
        <a:p>
          <a:endParaRPr lang="ru-RU"/>
        </a:p>
      </dgm:t>
    </dgm:pt>
    <dgm:pt modelId="{9F6BBF77-9BDD-4E12-8A6A-00E6F1E73FA2}" type="sibTrans" cxnId="{909EBE0B-B20F-4B72-9914-09877506FA70}">
      <dgm:prSet/>
      <dgm:spPr/>
      <dgm:t>
        <a:bodyPr/>
        <a:lstStyle/>
        <a:p>
          <a:endParaRPr lang="ru-RU"/>
        </a:p>
      </dgm:t>
    </dgm:pt>
    <dgm:pt modelId="{D07368DC-2615-4880-8094-563E83E1BB18}" type="pres">
      <dgm:prSet presAssocID="{0B650AC4-085F-4AD1-B6C8-95DE823DA1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F84B39-8298-4C26-A58E-525F0561B759}" type="pres">
      <dgm:prSet presAssocID="{193338B0-E906-4E74-BA30-B4A85A3581D2}" presName="horFlow" presStyleCnt="0"/>
      <dgm:spPr/>
    </dgm:pt>
    <dgm:pt modelId="{94DAEE70-58A9-472A-8470-5C55F755CB40}" type="pres">
      <dgm:prSet presAssocID="{193338B0-E906-4E74-BA30-B4A85A3581D2}" presName="bigChev" presStyleLbl="node1" presStyleIdx="0" presStyleCnt="1" custScaleX="94116" custScaleY="100095" custLinFactNeighborX="5109" custLinFactNeighborY="1180"/>
      <dgm:spPr/>
      <dgm:t>
        <a:bodyPr/>
        <a:lstStyle/>
        <a:p>
          <a:endParaRPr lang="ru-RU"/>
        </a:p>
      </dgm:t>
    </dgm:pt>
  </dgm:ptLst>
  <dgm:cxnLst>
    <dgm:cxn modelId="{6FC87CAA-27AC-42EF-8568-B3D132D2410C}" type="presOf" srcId="{0B650AC4-085F-4AD1-B6C8-95DE823DA119}" destId="{D07368DC-2615-4880-8094-563E83E1BB18}" srcOrd="0" destOrd="0" presId="urn:microsoft.com/office/officeart/2005/8/layout/lProcess3"/>
    <dgm:cxn modelId="{9B46A88E-42C4-49F9-AA6E-9C7CF0ACD1EE}" type="presOf" srcId="{193338B0-E906-4E74-BA30-B4A85A3581D2}" destId="{94DAEE70-58A9-472A-8470-5C55F755CB40}" srcOrd="0" destOrd="0" presId="urn:microsoft.com/office/officeart/2005/8/layout/lProcess3"/>
    <dgm:cxn modelId="{909EBE0B-B20F-4B72-9914-09877506FA70}" srcId="{0B650AC4-085F-4AD1-B6C8-95DE823DA119}" destId="{193338B0-E906-4E74-BA30-B4A85A3581D2}" srcOrd="0" destOrd="0" parTransId="{ED7B8D65-4936-407B-A508-80CF11A20CDF}" sibTransId="{9F6BBF77-9BDD-4E12-8A6A-00E6F1E73FA2}"/>
    <dgm:cxn modelId="{4A9E045C-B905-401C-A0DD-B6AB4BA13FDE}" type="presParOf" srcId="{D07368DC-2615-4880-8094-563E83E1BB18}" destId="{C5F84B39-8298-4C26-A58E-525F0561B759}" srcOrd="0" destOrd="0" presId="urn:microsoft.com/office/officeart/2005/8/layout/lProcess3"/>
    <dgm:cxn modelId="{DD6F58BF-7AC3-4123-BAB6-3EF7054B375A}" type="presParOf" srcId="{C5F84B39-8298-4C26-A58E-525F0561B759}" destId="{94DAEE70-58A9-472A-8470-5C55F755CB4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50AC4-085F-4AD1-B6C8-95DE823DA119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D8F87DA-56ED-4293-9347-1106D32058F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Соглашение о сотрудничестве между Правительством Московской области и Фондом региональных социальных программ «Наше будущее» № 163 от 04.09.2017</a:t>
          </a:r>
        </a:p>
      </dgm:t>
    </dgm:pt>
    <dgm:pt modelId="{FBF1BCB1-B5B9-49DE-A058-1B5815795F6D}" type="parTrans" cxnId="{AD3EE924-CFD7-4119-B736-9E2CFF81CF04}">
      <dgm:prSet/>
      <dgm:spPr/>
      <dgm:t>
        <a:bodyPr/>
        <a:lstStyle/>
        <a:p>
          <a:endParaRPr lang="ru-RU"/>
        </a:p>
      </dgm:t>
    </dgm:pt>
    <dgm:pt modelId="{EA40B78F-E9B7-4D78-AF7F-816D52E118F8}" type="sibTrans" cxnId="{AD3EE924-CFD7-4119-B736-9E2CFF81CF04}">
      <dgm:prSet/>
      <dgm:spPr/>
      <dgm:t>
        <a:bodyPr/>
        <a:lstStyle/>
        <a:p>
          <a:endParaRPr lang="ru-RU"/>
        </a:p>
      </dgm:t>
    </dgm:pt>
    <dgm:pt modelId="{D07368DC-2615-4880-8094-563E83E1BB18}" type="pres">
      <dgm:prSet presAssocID="{0B650AC4-085F-4AD1-B6C8-95DE823DA1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7DCA45-4170-4AD4-A008-F3F86EEA011C}" type="pres">
      <dgm:prSet presAssocID="{BD8F87DA-56ED-4293-9347-1106D32058FB}" presName="horFlow" presStyleCnt="0"/>
      <dgm:spPr/>
    </dgm:pt>
    <dgm:pt modelId="{511D37EE-7E14-4B83-92D7-CE16F7E9DC8F}" type="pres">
      <dgm:prSet presAssocID="{BD8F87DA-56ED-4293-9347-1106D32058FB}" presName="bigChev" presStyleLbl="node1" presStyleIdx="0" presStyleCnt="1" custScaleX="85914" custScaleY="100060" custLinFactNeighborX="-40567" custLinFactNeighborY="39"/>
      <dgm:spPr/>
      <dgm:t>
        <a:bodyPr/>
        <a:lstStyle/>
        <a:p>
          <a:endParaRPr lang="ru-RU"/>
        </a:p>
      </dgm:t>
    </dgm:pt>
  </dgm:ptLst>
  <dgm:cxnLst>
    <dgm:cxn modelId="{844F7FD2-48A3-4DEB-9704-4C9939F3AC79}" type="presOf" srcId="{BD8F87DA-56ED-4293-9347-1106D32058FB}" destId="{511D37EE-7E14-4B83-92D7-CE16F7E9DC8F}" srcOrd="0" destOrd="0" presId="urn:microsoft.com/office/officeart/2005/8/layout/lProcess3"/>
    <dgm:cxn modelId="{608FD562-C3AA-4C3C-AC44-FEC9CCF9B5EB}" type="presOf" srcId="{0B650AC4-085F-4AD1-B6C8-95DE823DA119}" destId="{D07368DC-2615-4880-8094-563E83E1BB18}" srcOrd="0" destOrd="0" presId="urn:microsoft.com/office/officeart/2005/8/layout/lProcess3"/>
    <dgm:cxn modelId="{AD3EE924-CFD7-4119-B736-9E2CFF81CF04}" srcId="{0B650AC4-085F-4AD1-B6C8-95DE823DA119}" destId="{BD8F87DA-56ED-4293-9347-1106D32058FB}" srcOrd="0" destOrd="0" parTransId="{FBF1BCB1-B5B9-49DE-A058-1B5815795F6D}" sibTransId="{EA40B78F-E9B7-4D78-AF7F-816D52E118F8}"/>
    <dgm:cxn modelId="{070F27AC-8690-4C83-A197-06CC7999B344}" type="presParOf" srcId="{D07368DC-2615-4880-8094-563E83E1BB18}" destId="{E57DCA45-4170-4AD4-A008-F3F86EEA011C}" srcOrd="0" destOrd="0" presId="urn:microsoft.com/office/officeart/2005/8/layout/lProcess3"/>
    <dgm:cxn modelId="{8B75520D-59A4-48AF-817F-C9A34393F1DE}" type="presParOf" srcId="{E57DCA45-4170-4AD4-A008-F3F86EEA011C}" destId="{511D37EE-7E14-4B83-92D7-CE16F7E9DC8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5A96B1-25F1-4EF3-8042-7190849E77E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88F5267-86E7-452F-8C96-3B435999A589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РЕГИОНАЛЬНЫЙ ЭТАП</a:t>
          </a:r>
          <a:endParaRPr lang="ru-RU" sz="1800" b="1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B3D2C4A-E0EF-4FCE-B5D1-0C830D51AEC5}" type="parTrans" cxnId="{18787AF6-3C51-447C-AE28-EFD2F23D0751}">
      <dgm:prSet/>
      <dgm:spPr/>
      <dgm:t>
        <a:bodyPr/>
        <a:lstStyle/>
        <a:p>
          <a:endParaRPr lang="ru-RU"/>
        </a:p>
      </dgm:t>
    </dgm:pt>
    <dgm:pt modelId="{515167E9-CC48-4784-BFEE-72723C474E74}" type="sibTrans" cxnId="{18787AF6-3C51-447C-AE28-EFD2F23D0751}">
      <dgm:prSet/>
      <dgm:spPr/>
      <dgm:t>
        <a:bodyPr/>
        <a:lstStyle/>
        <a:p>
          <a:endParaRPr lang="ru-RU"/>
        </a:p>
      </dgm:t>
    </dgm:pt>
    <dgm:pt modelId="{6CBD7D1A-417D-4853-B7EE-6F96576B047F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ФЕДЕРАЛЬНЫЙ ЭТАП</a:t>
          </a:r>
          <a:endParaRPr lang="ru-RU" sz="1800" b="1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B7546FA0-49CF-429F-A84E-93F5A474FFF4}" type="parTrans" cxnId="{85E0831E-EB33-4B44-A23B-95BD07F2C151}">
      <dgm:prSet/>
      <dgm:spPr/>
      <dgm:t>
        <a:bodyPr/>
        <a:lstStyle/>
        <a:p>
          <a:endParaRPr lang="ru-RU"/>
        </a:p>
      </dgm:t>
    </dgm:pt>
    <dgm:pt modelId="{51F11FCF-7602-481F-AF90-37D1D3B8FE9E}" type="sibTrans" cxnId="{85E0831E-EB33-4B44-A23B-95BD07F2C151}">
      <dgm:prSet/>
      <dgm:spPr/>
      <dgm:t>
        <a:bodyPr/>
        <a:lstStyle/>
        <a:p>
          <a:endParaRPr lang="ru-RU"/>
        </a:p>
      </dgm:t>
    </dgm:pt>
    <dgm:pt modelId="{9C86FD85-9E52-4DA2-9854-711509BDFC32}" type="pres">
      <dgm:prSet presAssocID="{CD5A96B1-25F1-4EF3-8042-7190849E77EE}" presName="compositeShape" presStyleCnt="0">
        <dgm:presLayoutVars>
          <dgm:dir/>
          <dgm:resizeHandles/>
        </dgm:presLayoutVars>
      </dgm:prSet>
      <dgm:spPr/>
    </dgm:pt>
    <dgm:pt modelId="{29FCA52E-E0BD-45DC-9507-7A1DA9EC65B1}" type="pres">
      <dgm:prSet presAssocID="{CD5A96B1-25F1-4EF3-8042-7190849E77EE}" presName="pyramid" presStyleLbl="node1" presStyleIdx="0" presStyleCnt="1" custLinFactNeighborX="-11692" custLinFactNeighborY="4610"/>
      <dgm:spPr/>
    </dgm:pt>
    <dgm:pt modelId="{FBBF36A9-DC07-46C7-AE9A-FC2EBB91EBA9}" type="pres">
      <dgm:prSet presAssocID="{CD5A96B1-25F1-4EF3-8042-7190849E77EE}" presName="theList" presStyleCnt="0"/>
      <dgm:spPr/>
    </dgm:pt>
    <dgm:pt modelId="{402326BE-A69A-4A25-BFC8-5A4CFAC4AC64}" type="pres">
      <dgm:prSet presAssocID="{488F5267-86E7-452F-8C96-3B435999A589}" presName="aNode" presStyleLbl="fgAcc1" presStyleIdx="0" presStyleCnt="2" custScaleX="122861" custLinFactY="-16382" custLinFactNeighborX="32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5CDC-42E9-4D97-BCE7-FAD81CC32863}" type="pres">
      <dgm:prSet presAssocID="{488F5267-86E7-452F-8C96-3B435999A589}" presName="aSpace" presStyleCnt="0"/>
      <dgm:spPr/>
    </dgm:pt>
    <dgm:pt modelId="{57EF30ED-AA0F-4E28-81A2-580EB37CAB5A}" type="pres">
      <dgm:prSet presAssocID="{6CBD7D1A-417D-4853-B7EE-6F96576B047F}" presName="aNode" presStyleLbl="fgAcc1" presStyleIdx="1" presStyleCnt="2" custScaleX="12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FD2-56A7-4129-9B49-4B98334ED9FC}" type="pres">
      <dgm:prSet presAssocID="{6CBD7D1A-417D-4853-B7EE-6F96576B047F}" presName="aSpace" presStyleCnt="0"/>
      <dgm:spPr/>
    </dgm:pt>
  </dgm:ptLst>
  <dgm:cxnLst>
    <dgm:cxn modelId="{407FD028-0D41-4833-BEE5-61175D7B6395}" type="presOf" srcId="{6CBD7D1A-417D-4853-B7EE-6F96576B047F}" destId="{57EF30ED-AA0F-4E28-81A2-580EB37CAB5A}" srcOrd="0" destOrd="0" presId="urn:microsoft.com/office/officeart/2005/8/layout/pyramid2"/>
    <dgm:cxn modelId="{85E0831E-EB33-4B44-A23B-95BD07F2C151}" srcId="{CD5A96B1-25F1-4EF3-8042-7190849E77EE}" destId="{6CBD7D1A-417D-4853-B7EE-6F96576B047F}" srcOrd="1" destOrd="0" parTransId="{B7546FA0-49CF-429F-A84E-93F5A474FFF4}" sibTransId="{51F11FCF-7602-481F-AF90-37D1D3B8FE9E}"/>
    <dgm:cxn modelId="{162F50ED-4FAB-4B4D-9F2C-219C88883CF4}" type="presOf" srcId="{CD5A96B1-25F1-4EF3-8042-7190849E77EE}" destId="{9C86FD85-9E52-4DA2-9854-711509BDFC32}" srcOrd="0" destOrd="0" presId="urn:microsoft.com/office/officeart/2005/8/layout/pyramid2"/>
    <dgm:cxn modelId="{C8381C28-3559-4797-B9C7-FBE1298EF475}" type="presOf" srcId="{488F5267-86E7-452F-8C96-3B435999A589}" destId="{402326BE-A69A-4A25-BFC8-5A4CFAC4AC64}" srcOrd="0" destOrd="0" presId="urn:microsoft.com/office/officeart/2005/8/layout/pyramid2"/>
    <dgm:cxn modelId="{18787AF6-3C51-447C-AE28-EFD2F23D0751}" srcId="{CD5A96B1-25F1-4EF3-8042-7190849E77EE}" destId="{488F5267-86E7-452F-8C96-3B435999A589}" srcOrd="0" destOrd="0" parTransId="{CB3D2C4A-E0EF-4FCE-B5D1-0C830D51AEC5}" sibTransId="{515167E9-CC48-4784-BFEE-72723C474E74}"/>
    <dgm:cxn modelId="{7B449D8C-070C-4D99-91C1-5FF248ECD225}" type="presParOf" srcId="{9C86FD85-9E52-4DA2-9854-711509BDFC32}" destId="{29FCA52E-E0BD-45DC-9507-7A1DA9EC65B1}" srcOrd="0" destOrd="0" presId="urn:microsoft.com/office/officeart/2005/8/layout/pyramid2"/>
    <dgm:cxn modelId="{8E3370C5-C7C1-4F12-ABB7-43ADF64F6053}" type="presParOf" srcId="{9C86FD85-9E52-4DA2-9854-711509BDFC32}" destId="{FBBF36A9-DC07-46C7-AE9A-FC2EBB91EBA9}" srcOrd="1" destOrd="0" presId="urn:microsoft.com/office/officeart/2005/8/layout/pyramid2"/>
    <dgm:cxn modelId="{E0B1373B-E7A2-42C1-9A38-783C7410A500}" type="presParOf" srcId="{FBBF36A9-DC07-46C7-AE9A-FC2EBB91EBA9}" destId="{402326BE-A69A-4A25-BFC8-5A4CFAC4AC64}" srcOrd="0" destOrd="0" presId="urn:microsoft.com/office/officeart/2005/8/layout/pyramid2"/>
    <dgm:cxn modelId="{67F970BF-C616-4870-AC71-26E355026479}" type="presParOf" srcId="{FBBF36A9-DC07-46C7-AE9A-FC2EBB91EBA9}" destId="{281F5CDC-42E9-4D97-BCE7-FAD81CC32863}" srcOrd="1" destOrd="0" presId="urn:microsoft.com/office/officeart/2005/8/layout/pyramid2"/>
    <dgm:cxn modelId="{3A2BD5B9-FB1A-4247-9C6A-61D92198093F}" type="presParOf" srcId="{FBBF36A9-DC07-46C7-AE9A-FC2EBB91EBA9}" destId="{57EF30ED-AA0F-4E28-81A2-580EB37CAB5A}" srcOrd="2" destOrd="0" presId="urn:microsoft.com/office/officeart/2005/8/layout/pyramid2"/>
    <dgm:cxn modelId="{27E60990-4A26-4029-A490-3733AD67820A}" type="presParOf" srcId="{FBBF36A9-DC07-46C7-AE9A-FC2EBB91EBA9}" destId="{DEC31FD2-56A7-4129-9B49-4B98334ED9F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9B53-61C0-48E3-86ED-028D88CC18C8}">
      <dsp:nvSpPr>
        <dsp:cNvPr id="0" name=""/>
        <dsp:cNvSpPr/>
      </dsp:nvSpPr>
      <dsp:spPr>
        <a:xfrm>
          <a:off x="0" y="0"/>
          <a:ext cx="11533186" cy="23732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1 (пункт 1) - обеспечение занятости граждан, отнесенных к категориям социально уязвимых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1) ССЧ социально уязвимых гр./всего работников </a:t>
          </a:r>
          <a:r>
            <a:rPr lang="en-US" sz="16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(не менее двух лиц)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2) доля расходов на оплату труда социально уязвимых гр./расходы </a:t>
          </a:r>
          <a:b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</a:b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на оплату труда</a:t>
          </a:r>
          <a:r>
            <a:rPr lang="en-US" sz="1600" b="1" kern="1200" dirty="0" smtClean="0">
              <a:solidFill>
                <a:schemeClr val="tx2"/>
              </a:solidFill>
              <a:latin typeface="Calibri" pitchFamily="34" charset="0"/>
            </a:rPr>
            <a:t>  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25 %</a:t>
          </a:r>
          <a:endParaRPr lang="ru-RU" sz="1600" b="1" kern="1200" dirty="0">
            <a:solidFill>
              <a:schemeClr val="tx2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 инструкция на </a:t>
          </a:r>
          <a:r>
            <a:rPr lang="ru-RU" sz="1600" b="1" kern="1200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 МО </a:t>
          </a:r>
          <a:r>
            <a:rPr lang="en-US" sz="1600" b="1" kern="1200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1"/>
            </a:rPr>
            <a:t>https://invest.mosreg.ru/business_creation/razvitie-biznesa/socialnoe-predprinimatelstvo/documenty/zanyatost-socialno-yyazvimih</a:t>
          </a:r>
          <a:endParaRPr lang="ru-RU" sz="1600" kern="1200" dirty="0"/>
        </a:p>
      </dsp:txBody>
      <dsp:txXfrm>
        <a:off x="2543959" y="0"/>
        <a:ext cx="8989227" cy="2373220"/>
      </dsp:txXfrm>
    </dsp:sp>
    <dsp:sp modelId="{60064ACC-B0F1-4757-A3A2-30DFC94C1BDF}">
      <dsp:nvSpPr>
        <dsp:cNvPr id="0" name=""/>
        <dsp:cNvSpPr/>
      </dsp:nvSpPr>
      <dsp:spPr>
        <a:xfrm>
          <a:off x="274205" y="245637"/>
          <a:ext cx="2149739" cy="1898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307D0-98A4-4B56-9666-F07384DF3DF6}">
      <dsp:nvSpPr>
        <dsp:cNvPr id="0" name=""/>
        <dsp:cNvSpPr/>
      </dsp:nvSpPr>
      <dsp:spPr>
        <a:xfrm>
          <a:off x="0" y="2610543"/>
          <a:ext cx="11533186" cy="23732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2 (пункт 2) - обеспечение реализации товаров (работ, услуг), произведенных гражданами, отнесенными к категориям социально уязвимых 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sz="16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sz="16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sz="1600" b="1" kern="1200" dirty="0">
            <a:solidFill>
              <a:schemeClr val="tx2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инструкция на </a:t>
          </a:r>
          <a:r>
            <a:rPr lang="ru-RU" sz="1600" b="1" kern="1200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sz="1600" b="1" kern="1200" dirty="0" smtClean="0">
              <a:solidFill>
                <a:schemeClr val="tx2"/>
              </a:solidFill>
              <a:latin typeface="Calibri" pitchFamily="34" charset="0"/>
            </a:rPr>
            <a:t>  МО </a:t>
          </a:r>
          <a:r>
            <a:rPr lang="en-US" sz="1600" b="1" kern="1200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3"/>
            </a:rPr>
            <a:t>https://invest.mosreg.ru/business_creation/razvitie-biznesa/socialnoe-predprinimatelstvo/documenty/tovari-raboti-uslugi</a:t>
          </a:r>
          <a:endParaRPr lang="ru-RU" sz="1600" kern="1200" dirty="0"/>
        </a:p>
      </dsp:txBody>
      <dsp:txXfrm>
        <a:off x="2543959" y="2610543"/>
        <a:ext cx="8989227" cy="2373220"/>
      </dsp:txXfrm>
    </dsp:sp>
    <dsp:sp modelId="{37F543D5-35B2-441C-8E50-EF14B98B0A60}">
      <dsp:nvSpPr>
        <dsp:cNvPr id="0" name=""/>
        <dsp:cNvSpPr/>
      </dsp:nvSpPr>
      <dsp:spPr>
        <a:xfrm>
          <a:off x="307443" y="3002817"/>
          <a:ext cx="2099870" cy="1555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FDDA-DFF3-4A9E-B230-E11A0420DC18}">
      <dsp:nvSpPr>
        <dsp:cNvPr id="0" name=""/>
        <dsp:cNvSpPr/>
      </dsp:nvSpPr>
      <dsp:spPr>
        <a:xfrm>
          <a:off x="0" y="0"/>
          <a:ext cx="11533186" cy="23732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3 (пункт 3) - производство товаров (работ, услуг), предназначенных  </a:t>
          </a:r>
          <a:br>
            <a:rPr lang="ru-RU" sz="1900" b="1" kern="1200" dirty="0" smtClean="0">
              <a:solidFill>
                <a:schemeClr val="tx2"/>
              </a:solidFill>
              <a:ea typeface="Tahoma" panose="020B0604030504040204" pitchFamily="34" charset="0"/>
            </a:rPr>
          </a:br>
          <a:r>
            <a:rPr lang="ru-RU" sz="1900" b="1" kern="1200" dirty="0" smtClean="0">
              <a:solidFill>
                <a:schemeClr val="tx2"/>
              </a:solidFill>
              <a:ea typeface="Tahoma" panose="020B0604030504040204" pitchFamily="34" charset="0"/>
            </a:rPr>
            <a:t>для граждан, отнесенных к социально уязвимым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Условия: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sz="15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sz="15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sz="1500" b="1" kern="1200" dirty="0">
            <a:solidFill>
              <a:schemeClr val="tx2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>
              <a:solidFill>
                <a:schemeClr val="tx2"/>
              </a:solidFill>
              <a:latin typeface="Calibri" pitchFamily="34" charset="0"/>
            </a:rPr>
            <a:t>инструкция 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на </a:t>
          </a:r>
          <a:r>
            <a:rPr lang="ru-RU" sz="1500" b="1" kern="1200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 МО </a:t>
          </a:r>
          <a:r>
            <a:rPr lang="en-US" sz="1500" b="1" kern="1200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1"/>
            </a:rPr>
            <a:t>https://invest.mosreg.ru/business_creation/razvitie-biznesa/socialnoe-predprinimatelstvo/documenty/tovary-dlya-soc-yyazvimih-grajdan</a:t>
          </a:r>
          <a:endParaRPr lang="ru-RU" sz="1500" b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2543959" y="0"/>
        <a:ext cx="8989227" cy="2373220"/>
      </dsp:txXfrm>
    </dsp:sp>
    <dsp:sp modelId="{A71216F2-4806-41C3-BCC2-A2DB3FF25039}">
      <dsp:nvSpPr>
        <dsp:cNvPr id="0" name=""/>
        <dsp:cNvSpPr/>
      </dsp:nvSpPr>
      <dsp:spPr>
        <a:xfrm>
          <a:off x="282509" y="262269"/>
          <a:ext cx="1933607" cy="1898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135BF-4F73-4527-97B1-A567A50376EB}">
      <dsp:nvSpPr>
        <dsp:cNvPr id="0" name=""/>
        <dsp:cNvSpPr/>
      </dsp:nvSpPr>
      <dsp:spPr>
        <a:xfrm>
          <a:off x="0" y="2610543"/>
          <a:ext cx="11533186" cy="23732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/>
              </a:solidFill>
              <a:ea typeface="Tahoma" panose="020B0604030504040204" pitchFamily="34" charset="0"/>
            </a:rPr>
            <a:t>Категория 4 (пункт 4) - деятельность, направленная на достижение общественно полезных целей и способствующая решению социальных проблем общества 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Условия: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1) Доля доходов от реализации/всего доходы </a:t>
          </a:r>
          <a:r>
            <a:rPr lang="en-US" sz="15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2) Доля чистой прибыли за предшествующий год, направленная на осуществление такой деятельности в текущем году/размер чистой прибыли </a:t>
          </a:r>
          <a:r>
            <a:rPr lang="en-US" sz="15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= </a:t>
          </a: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не менее 50 %</a:t>
          </a:r>
          <a:endParaRPr lang="ru-RU" sz="1500" b="1" kern="1200" dirty="0">
            <a:solidFill>
              <a:schemeClr val="tx2"/>
            </a:solidFill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инструкция на </a:t>
          </a:r>
          <a:r>
            <a:rPr lang="ru-RU" sz="1500" b="1" kern="1200" dirty="0" err="1" smtClean="0">
              <a:solidFill>
                <a:schemeClr val="tx2"/>
              </a:solidFill>
              <a:latin typeface="Calibri" pitchFamily="34" charset="0"/>
            </a:rPr>
            <a:t>Инвестпортале</a:t>
          </a:r>
          <a:r>
            <a:rPr lang="ru-RU" sz="1500" b="1" kern="1200" dirty="0" smtClean="0">
              <a:solidFill>
                <a:schemeClr val="tx2"/>
              </a:solidFill>
              <a:latin typeface="Calibri" pitchFamily="34" charset="0"/>
            </a:rPr>
            <a:t>  МО </a:t>
          </a:r>
          <a:r>
            <a:rPr lang="en-US" sz="1500" b="1" kern="1200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3"/>
            </a:rPr>
            <a:t>https://invest.mosreg.ru/business_creation/razvitie-biznesa/socialnoe-predprinimatelstvo/documenty/obshestvenno-poleznie-tceli</a:t>
          </a:r>
          <a:endParaRPr lang="ru-RU" sz="1500" b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2543959" y="2610543"/>
        <a:ext cx="8989227" cy="2373220"/>
      </dsp:txXfrm>
    </dsp:sp>
    <dsp:sp modelId="{92B94905-90CA-4767-8033-D7ED6A0A24C7}">
      <dsp:nvSpPr>
        <dsp:cNvPr id="0" name=""/>
        <dsp:cNvSpPr/>
      </dsp:nvSpPr>
      <dsp:spPr>
        <a:xfrm>
          <a:off x="262625" y="2856180"/>
          <a:ext cx="1956766" cy="1898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AEE70-58A9-472A-8470-5C55F755CB40}">
      <dsp:nvSpPr>
        <dsp:cNvPr id="0" name=""/>
        <dsp:cNvSpPr/>
      </dsp:nvSpPr>
      <dsp:spPr>
        <a:xfrm>
          <a:off x="850971" y="0"/>
          <a:ext cx="4437022" cy="17748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соответствии с Законом Московской области от 10.07.2009 № 88/2009-ОЗ «Об аренде имущества, находящегося в собственности Московской области» муниципальными образованиями приняты НПА по поддержке социально-ориентированных субъектов МСП</a:t>
          </a:r>
          <a:endParaRPr lang="ru-RU" sz="1400" kern="1200" dirty="0"/>
        </a:p>
      </dsp:txBody>
      <dsp:txXfrm>
        <a:off x="1738376" y="0"/>
        <a:ext cx="2662213" cy="1774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AEE70-58A9-472A-8470-5C55F755CB40}">
      <dsp:nvSpPr>
        <dsp:cNvPr id="0" name=""/>
        <dsp:cNvSpPr/>
      </dsp:nvSpPr>
      <dsp:spPr>
        <a:xfrm>
          <a:off x="330049" y="100587"/>
          <a:ext cx="5279223" cy="224584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В соответствии с Законом МО </a:t>
          </a:r>
          <a:br>
            <a:rPr lang="ru-RU" sz="1400" kern="1200" dirty="0" smtClean="0">
              <a:solidFill>
                <a:schemeClr val="bg1"/>
              </a:solidFill>
            </a:rPr>
          </a:br>
          <a:r>
            <a:rPr lang="ru-RU" sz="1400" b="0" kern="1200" dirty="0" smtClean="0">
              <a:solidFill>
                <a:schemeClr val="bg1"/>
              </a:solidFill>
            </a:rPr>
            <a:t>от 12.02.2009 N 9/2009-ОЗ (ред. </a:t>
          </a:r>
          <a:br>
            <a:rPr lang="ru-RU" sz="1400" b="0" kern="1200" dirty="0" smtClean="0">
              <a:solidFill>
                <a:schemeClr val="bg1"/>
              </a:solidFill>
            </a:rPr>
          </a:br>
          <a:r>
            <a:rPr lang="ru-RU" sz="1400" b="0" kern="1200" dirty="0" smtClean="0">
              <a:solidFill>
                <a:schemeClr val="bg1"/>
              </a:solidFill>
            </a:rPr>
            <a:t>от 24.11.2020) «О ставках налога, взимаемого в связи с применением упрощенной системы налогообложения» и Законом  МО </a:t>
          </a:r>
          <a:br>
            <a:rPr lang="ru-RU" sz="1400" b="0" kern="1200" dirty="0" smtClean="0">
              <a:solidFill>
                <a:schemeClr val="bg1"/>
              </a:solidFill>
            </a:rPr>
          </a:br>
          <a:r>
            <a:rPr lang="ru-RU" sz="1400" b="0" kern="1200" dirty="0" smtClean="0">
              <a:solidFill>
                <a:schemeClr val="bg1"/>
              </a:solidFill>
            </a:rPr>
            <a:t>от 06.11.2012 N 164/2012-ОЗ (ред. </a:t>
          </a:r>
          <a:br>
            <a:rPr lang="ru-RU" sz="1400" b="0" kern="1200" dirty="0" smtClean="0">
              <a:solidFill>
                <a:schemeClr val="bg1"/>
              </a:solidFill>
            </a:rPr>
          </a:br>
          <a:r>
            <a:rPr lang="ru-RU" sz="1400" b="0" kern="1200" dirty="0" smtClean="0">
              <a:solidFill>
                <a:schemeClr val="bg1"/>
              </a:solidFill>
            </a:rPr>
            <a:t>от 24.02.2021) «О патентной системе налогообложения на территории Московской области»</a:t>
          </a:r>
          <a:endParaRPr lang="ru-RU" sz="1400" b="0" kern="1200" dirty="0">
            <a:solidFill>
              <a:schemeClr val="bg1"/>
            </a:solidFill>
          </a:endParaRPr>
        </a:p>
      </dsp:txBody>
      <dsp:txXfrm>
        <a:off x="1452969" y="100587"/>
        <a:ext cx="3033383" cy="224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37EE-7E14-4B83-92D7-CE16F7E9DC8F}">
      <dsp:nvSpPr>
        <dsp:cNvPr id="0" name=""/>
        <dsp:cNvSpPr/>
      </dsp:nvSpPr>
      <dsp:spPr>
        <a:xfrm>
          <a:off x="0" y="1619"/>
          <a:ext cx="4373346" cy="20373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Соглашение о сотрудничестве между Правительством Московской области и Фондом региональных социальных программ «Наше будущее» № 163 от 04.09.2017</a:t>
          </a:r>
        </a:p>
      </dsp:txBody>
      <dsp:txXfrm>
        <a:off x="1018686" y="1619"/>
        <a:ext cx="2335974" cy="2037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CA52E-E0BD-45DC-9507-7A1DA9EC65B1}">
      <dsp:nvSpPr>
        <dsp:cNvPr id="0" name=""/>
        <dsp:cNvSpPr/>
      </dsp:nvSpPr>
      <dsp:spPr>
        <a:xfrm>
          <a:off x="0" y="0"/>
          <a:ext cx="2701636" cy="27016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326BE-A69A-4A25-BFC8-5A4CFAC4AC64}">
      <dsp:nvSpPr>
        <dsp:cNvPr id="0" name=""/>
        <dsp:cNvSpPr/>
      </dsp:nvSpPr>
      <dsp:spPr>
        <a:xfrm>
          <a:off x="1487885" y="0"/>
          <a:ext cx="2157517" cy="960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РЕГИОНАЛЬНЫЙ ЭТАП</a:t>
          </a:r>
          <a:endParaRPr lang="ru-RU" sz="1800" b="1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534765" y="46880"/>
        <a:ext cx="2063757" cy="866587"/>
      </dsp:txXfrm>
    </dsp:sp>
    <dsp:sp modelId="{57EF30ED-AA0F-4E28-81A2-580EB37CAB5A}">
      <dsp:nvSpPr>
        <dsp:cNvPr id="0" name=""/>
        <dsp:cNvSpPr/>
      </dsp:nvSpPr>
      <dsp:spPr>
        <a:xfrm>
          <a:off x="1419688" y="1350818"/>
          <a:ext cx="2178853" cy="960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rPr>
            <a:t>ФЕДЕРАЛЬНЫЙ ЭТАП</a:t>
          </a:r>
          <a:endParaRPr lang="ru-RU" sz="1800" b="1" kern="1200" dirty="0">
            <a:solidFill>
              <a:schemeClr val="tx2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466568" y="1397698"/>
        <a:ext cx="2085093" cy="86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034CF4-3409-4DE5-8130-420A6327CBB2}" type="datetimeFigureOut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7187" cy="391160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66D109E-A8D2-45C9-87DF-DB99D2D2F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00996-C67F-4175-9185-E9F047F1F3D8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46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35CCE-F53E-4423-8C6D-CDF8D9A1EF09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9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11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00996-C67F-4175-9185-E9F047F1F3D8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46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11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028" descr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029"/>
          <p:cNvCxnSpPr>
            <a:cxnSpLocks noChangeShapeType="1"/>
          </p:cNvCxnSpPr>
          <p:nvPr userDrawn="1"/>
        </p:nvCxnSpPr>
        <p:spPr bwMode="auto">
          <a:xfrm>
            <a:off x="2355850" y="59102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455863" y="35337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1" name="Рисунок 10" descr="Picture 11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29637" y="206325"/>
            <a:ext cx="1532727" cy="201995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2" name="Прямоугольник 11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935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96F154CD-E665-4FE2-A49D-6D8E6E064005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8D1AF-F7A3-4578-BFE7-F078B4A757C8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16E02-23FF-4A5A-B54C-F8B113D344CC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8B63D0-6EF5-4743-A7EE-29A3541212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67DF6-D838-459E-9710-8033775CF845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A594B5D-F9EC-407F-83A2-5C308F281A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ED3EFA-F968-442B-81DB-12A483CC41A4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6A4CEA3-C585-478B-80C6-AFC3F8D286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ЧАНИ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C76D4-7525-466D-863E-7FAE89CB47F9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C4F720A-6086-4BF2-8B28-1902AB2BE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5EB690-3F28-44CA-8C25-4DC2D2FDA56A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56272E6-0F01-4E61-B8FA-50BCF474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DFA0C-D2DD-436C-A9FC-04F31F8188E4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230EB9B-F4F8-42C8-9C21-41215728A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D4BD129D-F725-4AF3-B123-66135F156BE9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59D0C-40DE-470E-B7CD-A8193D09FD44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213" y="1998663"/>
            <a:ext cx="685800" cy="2843212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44862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218238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36"/>
          <p:cNvGrpSpPr/>
          <p:nvPr userDrawn="1"/>
        </p:nvGrpSpPr>
        <p:grpSpPr>
          <a:xfrm>
            <a:off x="10718061" y="132651"/>
            <a:ext cx="1271478" cy="1675658"/>
            <a:chOff x="8773067" y="-1546866"/>
            <a:chExt cx="1271478" cy="1675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9027806" y="-950355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Рисунок 11" descr="Picture 1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8773067" y="-1546866"/>
              <a:ext cx="1271478" cy="16756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623984"/>
            <a:ext cx="9144000" cy="132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830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D51AEE-A387-4DB4-8A6F-132138C14F54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3891AFD-08A1-4EA6-99F6-C1ECC8AB6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0E6D5-BE7B-4FA1-9F5B-16ADC32B685F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DFF9935-B65C-4D26-8FED-4587A7C714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6061E-1A83-4864-84FD-9CCC22BFCC42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2FF672F-320F-4F45-8DE0-0E8A62CF27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001319-C65D-4979-9EE1-67D5DD5AB94A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187DE20-16F3-4E7F-AC6A-A1163B9E7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2B190-E577-421D-A3E8-C9BFF6016D07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B65CE3-AB32-472A-89D8-02063C288C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3336E-C4A4-4095-A827-29DEB7C120E1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BFD9B1-B9D7-4421-AF31-A1E4F9B89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015355"/>
            <a:ext cx="6735388" cy="484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C4515A-73D7-463F-AB9A-8D752E5E430B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07F52EE-CF25-4733-81CB-F960B002A2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64625E-BE88-40BD-B0FC-1E0ECEC76830}" type="datetime1">
              <a:rPr lang="ru-RU" altLang="ru-RU"/>
              <a:pPr>
                <a:defRPr/>
              </a:pPr>
              <a:t>02.08.2021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DC1A14-2062-4A89-A082-7BAEDA9DF2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28" descr="Picture 5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 userDrawn="1"/>
        </p:nvSpPr>
        <p:spPr>
          <a:xfrm>
            <a:off x="11356975" y="0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588335" y="295194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37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12239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3150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3" name="Рисунок 12" descr="Picture 11"/>
          <p:cNvPicPr>
            <a:picLocks noChangeAspect="1" noChangeArrowheads="1"/>
          </p:cNvPicPr>
          <p:nvPr userDrawn="1"/>
        </p:nvPicPr>
        <p:blipFill>
          <a:blip r:embed="rId20" cstate="print">
            <a:extLst/>
          </a:blip>
          <a:srcRect/>
          <a:stretch>
            <a:fillRect/>
          </a:stretch>
        </p:blipFill>
        <p:spPr bwMode="auto">
          <a:xfrm>
            <a:off x="4587025" y="1152687"/>
            <a:ext cx="3017950" cy="397730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1" r:id="rId1"/>
    <p:sldLayoutId id="2147487152" r:id="rId2"/>
    <p:sldLayoutId id="2147487153" r:id="rId3"/>
    <p:sldLayoutId id="2147487154" r:id="rId4"/>
    <p:sldLayoutId id="2147487155" r:id="rId5"/>
    <p:sldLayoutId id="2147487156" r:id="rId6"/>
    <p:sldLayoutId id="2147487157" r:id="rId7"/>
    <p:sldLayoutId id="2147487158" r:id="rId8"/>
    <p:sldLayoutId id="2147487159" r:id="rId9"/>
    <p:sldLayoutId id="2147487160" r:id="rId10"/>
    <p:sldLayoutId id="2147487161" r:id="rId11"/>
    <p:sldLayoutId id="2147487162" r:id="rId12"/>
    <p:sldLayoutId id="2147487163" r:id="rId13"/>
    <p:sldLayoutId id="2147487164" r:id="rId14"/>
    <p:sldLayoutId id="2147487165" r:id="rId15"/>
    <p:sldLayoutId id="2147487166" r:id="rId16"/>
    <p:sldLayoutId id="2147487167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2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microsoft.com/office/2007/relationships/hdphoto" Target="../media/hdphoto3.wdp"/><Relationship Id="rId10" Type="http://schemas.microsoft.com/office/2007/relationships/diagramDrawing" Target="../diagrams/drawing4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hyperlink" Target="http://www.mosreg-garant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ond@mosreg-garant.ru" TargetMode="External"/><Relationship Id="rId11" Type="http://schemas.openxmlformats.org/officeDocument/2006/relationships/hyperlink" Target="http://www.mofmicro.ru/" TargetMode="External"/><Relationship Id="rId5" Type="http://schemas.microsoft.com/office/2007/relationships/hdphoto" Target="../media/hdphoto2.wdp"/><Relationship Id="rId10" Type="http://schemas.openxmlformats.org/officeDocument/2006/relationships/hyperlink" Target="mailto:fond@mofmicro.ru" TargetMode="External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18" Type="http://schemas.openxmlformats.org/officeDocument/2006/relationships/hyperlink" Target="https://invest.mosreg.ru/business_creation/organizacii-podderzhki-msp/our_offices/adresa-ofisov" TargetMode="External"/><Relationship Id="rId3" Type="http://schemas.microsoft.com/office/2007/relationships/hdphoto" Target="../media/hdphoto5.wdp"/><Relationship Id="rId7" Type="http://schemas.microsoft.com/office/2007/relationships/hdphoto" Target="../media/hdphoto6.wdp"/><Relationship Id="rId12" Type="http://schemas.openxmlformats.org/officeDocument/2006/relationships/image" Target="../media/image29.png"/><Relationship Id="rId17" Type="http://schemas.openxmlformats.org/officeDocument/2006/relationships/image" Target="../media/image11.png"/><Relationship Id="rId2" Type="http://schemas.openxmlformats.org/officeDocument/2006/relationships/image" Target="../media/image25.png"/><Relationship Id="rId16" Type="http://schemas.openxmlformats.org/officeDocument/2006/relationships/hyperlink" Target="mailto:0150@mosreg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19.jpeg"/><Relationship Id="rId9" Type="http://schemas.microsoft.com/office/2007/relationships/hdphoto" Target="../media/hdphoto4.wdp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microsoft.com/office/2007/relationships/hdphoto" Target="../media/hdphoto9.wdp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b.mosreg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.mosreg.ru/services/20796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invest.mosreg.ru/business_creation/razvitie-biznesa/dengi/kalkulyator-ballo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.mosreg.ru/services/20796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20484" name="object 5"/>
          <p:cNvSpPr txBox="1">
            <a:spLocks noChangeArrowheads="1"/>
          </p:cNvSpPr>
          <p:nvPr/>
        </p:nvSpPr>
        <p:spPr bwMode="auto">
          <a:xfrm>
            <a:off x="2579913" y="2176429"/>
            <a:ext cx="653142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Поддержка социального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предпринимательства</a:t>
            </a:r>
          </a:p>
          <a:p>
            <a:pPr algn="ctr"/>
            <a:r>
              <a:rPr lang="ru-RU" altLang="ru-RU" sz="3600" b="1" dirty="0" smtClean="0">
                <a:solidFill>
                  <a:schemeClr val="tx2"/>
                </a:solidFill>
              </a:rPr>
              <a:t>в Московской области</a:t>
            </a:r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object 5"/>
          <p:cNvSpPr txBox="1">
            <a:spLocks noChangeArrowheads="1"/>
          </p:cNvSpPr>
          <p:nvPr/>
        </p:nvSpPr>
        <p:spPr bwMode="auto">
          <a:xfrm>
            <a:off x="2454183" y="5803549"/>
            <a:ext cx="6531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</a:rPr>
              <a:t>Август 2021 года</a:t>
            </a:r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43984"/>
              </p:ext>
            </p:extLst>
          </p:nvPr>
        </p:nvGraphicFramePr>
        <p:xfrm>
          <a:off x="385763" y="1174749"/>
          <a:ext cx="11533187" cy="49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771" y="349134"/>
            <a:ext cx="10436255" cy="6386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Категории перечня социальных предприятий</a:t>
            </a:r>
            <a:b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</a:b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(часть 1 ст. 24.1 209-ФЗ)</a:t>
            </a:r>
            <a:b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</a:br>
            <a:endParaRPr lang="ru-RU" sz="24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51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 dirty="0">
              <a:latin typeface="Calibri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0213" y="320040"/>
            <a:ext cx="11137900" cy="7651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Итоги рассмотрения заявок в 2021 году </a:t>
            </a:r>
            <a:b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</a:b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(по итогам 2020 года) на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01.08.2021</a:t>
            </a:r>
            <a:endParaRPr lang="ru-RU" sz="24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91707"/>
              </p:ext>
            </p:extLst>
          </p:nvPr>
        </p:nvGraphicFramePr>
        <p:xfrm>
          <a:off x="854578" y="1172094"/>
          <a:ext cx="9960429" cy="314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5473"/>
                <a:gridCol w="2094956"/>
              </a:tblGrid>
              <a:tr h="29090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Подано заявок 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571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</a:tr>
              <a:tr h="3354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Количество </a:t>
                      </a:r>
                      <a:r>
                        <a:rPr sz="1800" b="1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субъектов</a:t>
                      </a:r>
                      <a:r>
                        <a:rPr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МСП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включенных в реестр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541</a:t>
                      </a:r>
                      <a:endParaRPr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35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</a:tr>
              <a:tr h="669430">
                <a:tc>
                  <a:txBody>
                    <a:bodyPr/>
                    <a:lstStyle/>
                    <a:p>
                      <a:pPr marL="384175" marR="0" indent="-28638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Частные детские сады, д</a:t>
                      </a:r>
                      <a:r>
                        <a:rPr sz="18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етские</a:t>
                      </a:r>
                      <a:r>
                        <a:rPr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sz="180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образовательные</a:t>
                      </a: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sz="18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центры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</a:t>
                      </a:r>
                      <a:r>
                        <a:rPr lang="ru-RU" sz="18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центры времяпровождения детей, ясли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325 (60 %)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F7"/>
                    </a:solidFill>
                  </a:tcPr>
                </a:tc>
              </a:tr>
              <a:tr h="580704">
                <a:tc>
                  <a:txBody>
                    <a:bodyPr/>
                    <a:lstStyle/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Медицинские организации социальной</a:t>
                      </a: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направленности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81 (15 %)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68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</a:tr>
              <a:tr h="689956">
                <a:tc>
                  <a:txBody>
                    <a:bodyPr/>
                    <a:lstStyle/>
                    <a:p>
                      <a:pPr marL="384175" marR="238760" indent="-28638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8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Социально-ориентированный</a:t>
                      </a:r>
                      <a:r>
                        <a:rPr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бизнес  (производство протезно-ортопедических  изделий, НХП, ремесленничество)</a:t>
                      </a: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70 (</a:t>
                      </a:r>
                      <a:r>
                        <a:rPr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3 %)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</a:tr>
              <a:tr h="423949">
                <a:tc>
                  <a:txBody>
                    <a:bodyPr/>
                    <a:lstStyle/>
                    <a:p>
                      <a:pPr marL="384175" marR="249554" indent="-28638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435609" algn="l"/>
                          <a:tab pos="436245" algn="l"/>
                        </a:tabLst>
                      </a:pP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Прочее (</a:t>
                      </a:r>
                      <a:r>
                        <a:rPr sz="180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физкультурно-оздоровительная</a:t>
                      </a:r>
                      <a:r>
                        <a:rPr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 </a:t>
                      </a:r>
                      <a:r>
                        <a:rPr sz="18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деятельность</a:t>
                      </a:r>
                      <a:r>
                        <a:rPr lang="ru-RU" sz="18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и др.</a:t>
                      </a:r>
                      <a:r>
                        <a:rPr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65 (12 %)</a:t>
                      </a:r>
                      <a:endParaRPr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EF7"/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21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</p:spPr>
        <p:txBody>
          <a:bodyPr/>
          <a:lstStyle/>
          <a:p>
            <a:fld id="{2AE5FCA5-C90D-453D-A9EA-0036E4F0A267}" type="slidenum">
              <a:rPr lang="ru-RU" altLang="ru-RU" sz="2000"/>
              <a:pPr/>
              <a:t>11</a:t>
            </a:fld>
            <a:endParaRPr lang="ru-RU" alt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11746"/>
              </p:ext>
            </p:extLst>
          </p:nvPr>
        </p:nvGraphicFramePr>
        <p:xfrm>
          <a:off x="1946708" y="4422370"/>
          <a:ext cx="8104909" cy="169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477"/>
                <a:gridCol w="1936865"/>
                <a:gridCol w="2119746"/>
                <a:gridCol w="2626821"/>
              </a:tblGrid>
              <a:tr h="22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категория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Трудоустройство социально уязвимых категорий граждан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Реализация, производимых социально уязвимых категорий граждан товаров (работ, услуг)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Производство товаров (работ, услуг) предназначенных для социально уязвимых категорий граждан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Деятельность, направленная</a:t>
                      </a:r>
                      <a:b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на достижение общественно полезных целей </a:t>
                      </a:r>
                      <a:b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способствующую решению социальных проблем общества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22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86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431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3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 sz="2000"/>
              <a:pPr/>
              <a:t>12</a:t>
            </a:fld>
            <a:endParaRPr lang="ru-RU" altLang="ru-RU" sz="2000" dirty="0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430213" y="320040"/>
            <a:ext cx="11137900" cy="7651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Имущественная поддержка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социально  ориентированных субъектов МСП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213" y="2846695"/>
            <a:ext cx="5865144" cy="1308390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2020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31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объект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в областной собственности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2016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объектов </a:t>
            </a:r>
            <a:endParaRPr lang="ru-RU" sz="20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в муниципальной собственности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Прямоугольник: скругленные углы 11">
            <a:extLst>
              <a:ext uri="{FF2B5EF4-FFF2-40B4-BE49-F238E27FC236}">
                <a16:creationId xmlns:a16="http://schemas.microsoft.com/office/drawing/2014/main" xmlns="" id="{AAC1551D-54B4-4B1D-BE2D-7A4A198CA6AE}"/>
              </a:ext>
            </a:extLst>
          </p:cNvPr>
          <p:cNvSpPr/>
          <p:nvPr/>
        </p:nvSpPr>
        <p:spPr>
          <a:xfrm>
            <a:off x="638778" y="4201239"/>
            <a:ext cx="2966869" cy="1728163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Льгота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50 %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 аренде для </a:t>
            </a:r>
            <a:r>
              <a:rPr lang="ru-RU" sz="2000" b="1" dirty="0" smtClean="0">
                <a:solidFill>
                  <a:schemeClr val="tx2"/>
                </a:solidFill>
              </a:rPr>
              <a:t>социально ориентированного </a:t>
            </a:r>
            <a:r>
              <a:rPr lang="ru-RU" sz="2000" b="1" dirty="0">
                <a:solidFill>
                  <a:schemeClr val="tx2"/>
                </a:solidFill>
              </a:rPr>
              <a:t>бизнеса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6504" y="4565015"/>
            <a:ext cx="3024336" cy="1308390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2020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год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46 ОМСУ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436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субъекта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МСП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41,26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тыс. кв. м.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40116" y="3181563"/>
            <a:ext cx="2279438" cy="12561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Виды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Заголовок 5"/>
          <p:cNvSpPr txBox="1">
            <a:spLocks/>
          </p:cNvSpPr>
          <p:nvPr/>
        </p:nvSpPr>
        <p:spPr>
          <a:xfrm>
            <a:off x="5383770" y="1227992"/>
            <a:ext cx="5766830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частные детские сады и образовательные центры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7157812" y="1758510"/>
            <a:ext cx="4373002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здравоохранение, развитие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      физической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культуры, спорта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Заголовок 5"/>
          <p:cNvSpPr txBox="1">
            <a:spLocks/>
          </p:cNvSpPr>
          <p:nvPr/>
        </p:nvSpPr>
        <p:spPr>
          <a:xfrm>
            <a:off x="7605735" y="2301518"/>
            <a:ext cx="4921545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социальное обслуживание граждан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Заголовок 5"/>
          <p:cNvSpPr txBox="1">
            <a:spLocks/>
          </p:cNvSpPr>
          <p:nvPr/>
        </p:nvSpPr>
        <p:spPr>
          <a:xfrm>
            <a:off x="8081010" y="2861510"/>
            <a:ext cx="3816959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народно-художественные промыслы и ремесла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Заголовок 5"/>
          <p:cNvSpPr txBox="1">
            <a:spLocks/>
          </p:cNvSpPr>
          <p:nvPr/>
        </p:nvSpPr>
        <p:spPr>
          <a:xfrm>
            <a:off x="8211760" y="3735254"/>
            <a:ext cx="4176464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парикмахерские, 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химчистки, ремонт обуви,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дома быта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Заголовок 5"/>
          <p:cNvSpPr txBox="1">
            <a:spLocks/>
          </p:cNvSpPr>
          <p:nvPr/>
        </p:nvSpPr>
        <p:spPr>
          <a:xfrm>
            <a:off x="7762562" y="4506772"/>
            <a:ext cx="4250368" cy="855639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ветеринарные клиники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Заголовок 5"/>
          <p:cNvSpPr txBox="1">
            <a:spLocks/>
          </p:cNvSpPr>
          <p:nvPr/>
        </p:nvSpPr>
        <p:spPr>
          <a:xfrm>
            <a:off x="7347327" y="5228579"/>
            <a:ext cx="4333776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магазины шаговой доступности, пекарни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Заголовок 5"/>
          <p:cNvSpPr txBox="1">
            <a:spLocks/>
          </p:cNvSpPr>
          <p:nvPr/>
        </p:nvSpPr>
        <p:spPr>
          <a:xfrm>
            <a:off x="6158470" y="5817264"/>
            <a:ext cx="4574300" cy="55631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научные исследования и разработки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304370" y="1758510"/>
            <a:ext cx="75465" cy="127517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720840" y="2217420"/>
            <a:ext cx="474271" cy="81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3" idx="1"/>
          </p:cNvCxnSpPr>
          <p:nvPr/>
        </p:nvCxnSpPr>
        <p:spPr>
          <a:xfrm flipV="1">
            <a:off x="7226704" y="2625554"/>
            <a:ext cx="379031" cy="47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4" idx="1"/>
          </p:cNvCxnSpPr>
          <p:nvPr/>
        </p:nvCxnSpPr>
        <p:spPr>
          <a:xfrm flipV="1">
            <a:off x="7536843" y="3185546"/>
            <a:ext cx="544167" cy="243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36843" y="3909060"/>
            <a:ext cx="544167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157812" y="4383326"/>
            <a:ext cx="563406" cy="45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720840" y="4499381"/>
            <a:ext cx="537210" cy="86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379835" y="4557673"/>
            <a:ext cx="170502" cy="1318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4714943"/>
            <a:ext cx="610680" cy="64746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024120344"/>
              </p:ext>
            </p:extLst>
          </p:nvPr>
        </p:nvGraphicFramePr>
        <p:xfrm>
          <a:off x="242887" y="1085176"/>
          <a:ext cx="5609273" cy="17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96" y="498488"/>
            <a:ext cx="10097124" cy="102635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Налоговые льготы социальным предпринимателям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1220932" y="3696807"/>
            <a:ext cx="3221685" cy="1914283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Упрощенная система налогообложения: 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</a:rPr>
              <a:t>доходы-расходы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10%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</a:rPr>
              <a:t>(стандартная ставка 15</a:t>
            </a:r>
            <a:r>
              <a:rPr lang="ru-RU" b="1" dirty="0" smtClean="0">
                <a:solidFill>
                  <a:schemeClr val="tx2"/>
                </a:solidFill>
              </a:rPr>
              <a:t>%)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14 </a:t>
            </a:r>
            <a:r>
              <a:rPr lang="ru-RU" b="1" dirty="0">
                <a:solidFill>
                  <a:srgbClr val="C00000"/>
                </a:solidFill>
              </a:rPr>
              <a:t>видов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 СП)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8677892" y="3159322"/>
            <a:ext cx="2946673" cy="1160753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Патентная  система налогообложения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(5 </a:t>
            </a:r>
            <a:r>
              <a:rPr lang="ru-RU" b="1" dirty="0">
                <a:solidFill>
                  <a:srgbClr val="C00000"/>
                </a:solidFill>
              </a:rPr>
              <a:t>видов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 СП)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AC1551D-54B4-4B1D-BE2D-7A4A198CA6AE}"/>
              </a:ext>
            </a:extLst>
          </p:cNvPr>
          <p:cNvSpPr/>
          <p:nvPr/>
        </p:nvSpPr>
        <p:spPr>
          <a:xfrm>
            <a:off x="5325798" y="3176260"/>
            <a:ext cx="2995242" cy="1150183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Упрощенная система налогообложения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(17 </a:t>
            </a:r>
            <a:r>
              <a:rPr lang="ru-RU" b="1" dirty="0">
                <a:solidFill>
                  <a:srgbClr val="C00000"/>
                </a:solidFill>
              </a:rPr>
              <a:t>видов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 СП)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382ECBB-AD10-46A1-AF93-E6F7952D563A}"/>
              </a:ext>
            </a:extLst>
          </p:cNvPr>
          <p:cNvSpPr/>
          <p:nvPr/>
        </p:nvSpPr>
        <p:spPr>
          <a:xfrm>
            <a:off x="6731620" y="1296500"/>
            <a:ext cx="3382924" cy="1520071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2-х летние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«налоговые каникулы» </a:t>
            </a:r>
            <a:r>
              <a:rPr lang="ru-RU" b="1" dirty="0">
                <a:solidFill>
                  <a:schemeClr val="tx2"/>
                </a:solidFill>
              </a:rPr>
              <a:t>для впервые зарегистрированных </a:t>
            </a:r>
            <a:r>
              <a:rPr lang="ru-RU" b="1" dirty="0" smtClean="0">
                <a:solidFill>
                  <a:schemeClr val="tx2"/>
                </a:solidFill>
              </a:rPr>
              <a:t>индивидуальных </a:t>
            </a:r>
            <a:r>
              <a:rPr lang="ru-RU" b="1" dirty="0">
                <a:solidFill>
                  <a:schemeClr val="tx2"/>
                </a:solidFill>
              </a:rPr>
              <a:t>предпринимателей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11" y="1771106"/>
            <a:ext cx="612601" cy="5708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96A9FB2-6F68-439B-97CC-84C37A2CB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077" y="4213281"/>
            <a:ext cx="615749" cy="634039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4294967295"/>
          </p:nvPr>
        </p:nvSpPr>
        <p:spPr>
          <a:xfrm>
            <a:off x="11252540" y="6359829"/>
            <a:ext cx="788242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000" b="1" smtClean="0">
                <a:solidFill>
                  <a:schemeClr val="bg1"/>
                </a:solidFill>
              </a:rPr>
              <a:pPr/>
              <a:t>13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BA378A96-1004-4D88-ABFB-4429B5848CB9}"/>
              </a:ext>
            </a:extLst>
          </p:cNvPr>
          <p:cNvCxnSpPr>
            <a:cxnSpLocks/>
          </p:cNvCxnSpPr>
          <p:nvPr/>
        </p:nvCxnSpPr>
        <p:spPr>
          <a:xfrm flipH="1">
            <a:off x="7298575" y="2816571"/>
            <a:ext cx="420932" cy="34275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BA378A96-1004-4D88-ABFB-4429B5848CB9}"/>
              </a:ext>
            </a:extLst>
          </p:cNvPr>
          <p:cNvCxnSpPr>
            <a:cxnSpLocks/>
          </p:cNvCxnSpPr>
          <p:nvPr/>
        </p:nvCxnSpPr>
        <p:spPr>
          <a:xfrm>
            <a:off x="9393382" y="2816571"/>
            <a:ext cx="282633" cy="34275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8744245" y="4442851"/>
            <a:ext cx="288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Производство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НХП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Дополнительное    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образование детей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 П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редоставление социальных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услуг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5325798" y="4442851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Репетиторство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 Физкультурно-оздоровительная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Образование</a:t>
            </a:r>
            <a:endParaRPr lang="ru-RU" altLang="ru-RU" sz="1600" b="1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 Изготовление изделий НХП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58634590"/>
              </p:ext>
            </p:extLst>
          </p:nvPr>
        </p:nvGraphicFramePr>
        <p:xfrm>
          <a:off x="-127828" y="1197034"/>
          <a:ext cx="5609273" cy="239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3444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57" y="265732"/>
            <a:ext cx="10097124" cy="632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Московский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областной фонд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микрофинансирования </a:t>
            </a:r>
            <a:b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Московский  областной Гарантийный фонд </a:t>
            </a: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4294967295"/>
          </p:nvPr>
        </p:nvSpPr>
        <p:spPr>
          <a:xfrm>
            <a:off x="11252540" y="6359829"/>
            <a:ext cx="788242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000" b="1" smtClean="0">
                <a:solidFill>
                  <a:schemeClr val="bg1"/>
                </a:solidFill>
              </a:rPr>
              <a:pPr/>
              <a:t>14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4" descr="Логотип МОФМ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1" y="1179711"/>
            <a:ext cx="1747799" cy="17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9" y="3912523"/>
            <a:ext cx="2729159" cy="11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: скругленные углы 13">
            <a:extLst>
              <a:ext uri="{FF2B5EF4-FFF2-40B4-BE49-F238E27FC236}">
                <a16:creationId xmlns:a16="http://schemas.microsoft.com/office/drawing/2014/main" xmlns="" id="{A382ECBB-AD10-46A1-AF93-E6F7952D563A}"/>
              </a:ext>
            </a:extLst>
          </p:cNvPr>
          <p:cNvSpPr/>
          <p:nvPr/>
        </p:nvSpPr>
        <p:spPr>
          <a:xfrm>
            <a:off x="3657601" y="1529724"/>
            <a:ext cx="3445624" cy="1137276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Процентная </a:t>
            </a:r>
            <a:r>
              <a:rPr lang="ru-RU" b="1" dirty="0">
                <a:solidFill>
                  <a:schemeClr val="tx2"/>
                </a:solidFill>
              </a:rPr>
              <a:t>ставка для </a:t>
            </a:r>
            <a:r>
              <a:rPr lang="ru-RU" b="1" dirty="0" smtClean="0">
                <a:solidFill>
                  <a:schemeClr val="tx2"/>
                </a:solidFill>
              </a:rPr>
              <a:t>СП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годовых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sz="1900" b="1" dirty="0">
              <a:solidFill>
                <a:schemeClr val="tx2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10" y="1858688"/>
            <a:ext cx="612601" cy="553317"/>
          </a:xfrm>
          <a:prstGeom prst="rect">
            <a:avLst/>
          </a:prstGeom>
        </p:spPr>
      </p:pic>
      <p:sp>
        <p:nvSpPr>
          <p:cNvPr id="22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7597384" y="1218180"/>
            <a:ext cx="3311915" cy="138432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Максимальная сумма микрозайма для малого и среднего бизнеса </a:t>
            </a:r>
            <a:r>
              <a:rPr lang="ru-RU" b="1" dirty="0" smtClean="0">
                <a:solidFill>
                  <a:schemeClr val="tx2"/>
                </a:solidFill>
              </a:rPr>
              <a:t>до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5 </a:t>
            </a:r>
            <a:r>
              <a:rPr lang="ru-RU" b="1" dirty="0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рублей</a:t>
            </a:r>
          </a:p>
        </p:txBody>
      </p:sp>
      <p:sp>
        <p:nvSpPr>
          <p:cNvPr id="23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7597384" y="2602505"/>
            <a:ext cx="3299215" cy="51436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Срок займов </a:t>
            </a:r>
            <a:r>
              <a:rPr lang="ru-RU" b="1" dirty="0">
                <a:solidFill>
                  <a:srgbClr val="C00000"/>
                </a:solidFill>
              </a:rPr>
              <a:t>до 3 лет</a:t>
            </a: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3904994" y="4064923"/>
            <a:ext cx="3426831" cy="145426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Плата за предоставление поручительств СП –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от </a:t>
            </a:r>
            <a:r>
              <a:rPr lang="ru-RU" b="1" dirty="0">
                <a:solidFill>
                  <a:srgbClr val="C00000"/>
                </a:solidFill>
              </a:rPr>
              <a:t>0,5 %</a:t>
            </a:r>
            <a:r>
              <a:rPr lang="ru-RU" b="1" dirty="0">
                <a:solidFill>
                  <a:schemeClr val="tx2"/>
                </a:solidFill>
              </a:rPr>
              <a:t> годовых от суммы поручительства</a:t>
            </a:r>
          </a:p>
        </p:txBody>
      </p:sp>
      <p:sp>
        <p:nvSpPr>
          <p:cNvPr id="28" name="Прямоугольник: скругленные углы 14">
            <a:extLst>
              <a:ext uri="{FF2B5EF4-FFF2-40B4-BE49-F238E27FC236}">
                <a16:creationId xmlns:a16="http://schemas.microsoft.com/office/drawing/2014/main" xmlns="" id="{DCFFDA19-CB11-4F40-A7D2-E89A33B2C710}"/>
              </a:ext>
            </a:extLst>
          </p:cNvPr>
          <p:cNvSpPr/>
          <p:nvPr/>
        </p:nvSpPr>
        <p:spPr>
          <a:xfrm>
            <a:off x="7597385" y="3908695"/>
            <a:ext cx="3231231" cy="985336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Максимальная сумма поручительства до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42,0 млн. рублей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7597385" y="4883741"/>
            <a:ext cx="3231231" cy="83541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Срок поручительства до  </a:t>
            </a:r>
            <a:r>
              <a:rPr lang="ru-RU" b="1" dirty="0">
                <a:solidFill>
                  <a:srgbClr val="C00000"/>
                </a:solidFill>
              </a:rPr>
              <a:t>5 лет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340567" y="5177666"/>
            <a:ext cx="29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+7 (495) 730-50-52 </a:t>
            </a:r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  <a:hlinkClick r:id="rId6"/>
              </a:rPr>
              <a:t>fond@mosreg-garant.ru</a:t>
            </a: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 </a:t>
            </a:r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  <a:hlinkClick r:id="rId7"/>
              </a:rPr>
              <a:t>http://www.mosreg-garant.ru/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F70030-13EF-4E45-AB1D-B87667CA05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18" y="4477628"/>
            <a:ext cx="612081" cy="6288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342414" y="3014931"/>
            <a:ext cx="246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+7 (495) 730-50-76 </a:t>
            </a:r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  <a:hlinkClick r:id="rId10"/>
              </a:rPr>
              <a:t>fond@mofmicro.ru</a:t>
            </a:r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  <a:hlinkClick r:id="rId11"/>
              </a:rPr>
              <a:t>http://www.mofmicro.ru/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9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1" y="279419"/>
            <a:ext cx="5657849" cy="102635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2"/>
                </a:solidFill>
                <a:ea typeface="Tahoma" panose="020B0604030504040204" pitchFamily="34" charset="0"/>
              </a:rPr>
              <a:t>Единый колл-центр для предпринимателей Московской области</a:t>
            </a:r>
            <a:br>
              <a:rPr lang="ru-RU" sz="2200" dirty="0">
                <a:solidFill>
                  <a:schemeClr val="tx2"/>
                </a:solidFill>
                <a:ea typeface="Tahoma" panose="020B0604030504040204" pitchFamily="34" charset="0"/>
              </a:rPr>
            </a:br>
            <a:endParaRPr lang="ru-RU" sz="22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4390393" y="1236405"/>
            <a:ext cx="3233600" cy="99826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b="1" dirty="0">
                <a:solidFill>
                  <a:schemeClr val="tx2"/>
                </a:solidFill>
              </a:rPr>
              <a:t>Р</a:t>
            </a:r>
            <a:r>
              <a:rPr lang="ru-RU" b="1" dirty="0" smtClean="0">
                <a:solidFill>
                  <a:schemeClr val="tx2"/>
                </a:solidFill>
              </a:rPr>
              <a:t>ешение </a:t>
            </a:r>
            <a:r>
              <a:rPr lang="ru-RU" b="1" dirty="0">
                <a:solidFill>
                  <a:schemeClr val="tx2"/>
                </a:solidFill>
              </a:rPr>
              <a:t>проблемных вопросов и </a:t>
            </a:r>
            <a:r>
              <a:rPr lang="ru-RU" b="1" dirty="0" smtClean="0">
                <a:solidFill>
                  <a:schemeClr val="tx2"/>
                </a:solidFill>
              </a:rPr>
              <a:t>урегулирование </a:t>
            </a:r>
            <a:r>
              <a:rPr lang="ru-RU" b="1" dirty="0">
                <a:solidFill>
                  <a:schemeClr val="tx2"/>
                </a:solidFill>
              </a:rPr>
              <a:t>административных </a:t>
            </a:r>
            <a:r>
              <a:rPr lang="ru-RU" b="1" dirty="0" smtClean="0">
                <a:solidFill>
                  <a:schemeClr val="tx2"/>
                </a:solidFill>
              </a:rPr>
              <a:t>барьеров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3162519" y="4319303"/>
            <a:ext cx="3097144" cy="77557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Реализация образовательных программ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AC1551D-54B4-4B1D-BE2D-7A4A198CA6AE}"/>
              </a:ext>
            </a:extLst>
          </p:cNvPr>
          <p:cNvSpPr/>
          <p:nvPr/>
        </p:nvSpPr>
        <p:spPr>
          <a:xfrm>
            <a:off x="1539234" y="3028504"/>
            <a:ext cx="2627864" cy="113098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Консультации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информационная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поддержка субъектов </a:t>
            </a:r>
            <a:r>
              <a:rPr lang="ru-RU" b="1" dirty="0" smtClean="0">
                <a:solidFill>
                  <a:schemeClr val="tx2"/>
                </a:solidFill>
              </a:rPr>
              <a:t>МСП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AC32016C-AC21-43A1-B7EE-4B4ABA6F2F8D}"/>
              </a:ext>
            </a:extLst>
          </p:cNvPr>
          <p:cNvSpPr/>
          <p:nvPr/>
        </p:nvSpPr>
        <p:spPr>
          <a:xfrm>
            <a:off x="7747318" y="3028504"/>
            <a:ext cx="3446829" cy="89851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Анализ расположения бизнеса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382ECBB-AD10-46A1-AF93-E6F7952D563A}"/>
              </a:ext>
            </a:extLst>
          </p:cNvPr>
          <p:cNvSpPr/>
          <p:nvPr/>
        </p:nvSpPr>
        <p:spPr>
          <a:xfrm>
            <a:off x="8251602" y="1710878"/>
            <a:ext cx="3328300" cy="1047593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Бесплатное бухгалтерское сопровождение для нового бизнеса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CFFDA19-CB11-4F40-A7D2-E89A33B2C710}"/>
              </a:ext>
            </a:extLst>
          </p:cNvPr>
          <p:cNvSpPr/>
          <p:nvPr/>
        </p:nvSpPr>
        <p:spPr>
          <a:xfrm>
            <a:off x="7580361" y="4400042"/>
            <a:ext cx="3139304" cy="85869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 Информационная  поддержка </a:t>
            </a:r>
            <a:r>
              <a:rPr lang="ru-RU" b="1" dirty="0" err="1">
                <a:solidFill>
                  <a:schemeClr val="tx2"/>
                </a:solidFill>
              </a:rPr>
              <a:t>инвестпроектов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3260E9B-EEC9-482C-9841-D23A2BC1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21" y="3222985"/>
            <a:ext cx="612081" cy="57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9" y="1977790"/>
            <a:ext cx="612601" cy="553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CA3469C-7865-4106-B0F4-FF3BA4FCA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44" y="4519077"/>
            <a:ext cx="631294" cy="5757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3F70030-13EF-4E45-AB1D-B87667CA05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58" y="1526720"/>
            <a:ext cx="612081" cy="6288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6FACC14-1057-40FE-8C63-0FE76BA2DB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4" y="4409733"/>
            <a:ext cx="563309" cy="5546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6" y="3367504"/>
            <a:ext cx="610680" cy="647468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6C23D01-495C-44A2-BAEC-DB6D442C4837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916519" y="2236671"/>
            <a:ext cx="0" cy="37268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F2BCECB-09DD-4250-AB24-ED2774484B7A}"/>
              </a:ext>
            </a:extLst>
          </p:cNvPr>
          <p:cNvCxnSpPr>
            <a:cxnSpLocks/>
          </p:cNvCxnSpPr>
          <p:nvPr/>
        </p:nvCxnSpPr>
        <p:spPr>
          <a:xfrm flipV="1">
            <a:off x="4604657" y="3678435"/>
            <a:ext cx="914994" cy="64086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9AD6484-DDE7-4539-8D5A-D9F233A6EEB2}"/>
              </a:ext>
            </a:extLst>
          </p:cNvPr>
          <p:cNvCxnSpPr>
            <a:cxnSpLocks/>
          </p:cNvCxnSpPr>
          <p:nvPr/>
        </p:nvCxnSpPr>
        <p:spPr>
          <a:xfrm flipH="1" flipV="1">
            <a:off x="6259663" y="3678434"/>
            <a:ext cx="864344" cy="86862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084C45E-AF93-4B09-84D0-0B3B42340B98}"/>
              </a:ext>
            </a:extLst>
          </p:cNvPr>
          <p:cNvCxnSpPr>
            <a:cxnSpLocks/>
          </p:cNvCxnSpPr>
          <p:nvPr/>
        </p:nvCxnSpPr>
        <p:spPr>
          <a:xfrm flipV="1">
            <a:off x="6259663" y="2410691"/>
            <a:ext cx="1504496" cy="84660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9060253-D48D-4A82-B2ED-3A389FC14C6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335963" y="3205208"/>
            <a:ext cx="990349" cy="9659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F51B4C8-3D83-4966-933D-75E1A164C9FC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325325" y="3367504"/>
            <a:ext cx="948996" cy="14452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11489528" y="6374348"/>
            <a:ext cx="565312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000" b="1" smtClean="0">
                <a:solidFill>
                  <a:schemeClr val="bg1"/>
                </a:solidFill>
              </a:rPr>
              <a:pPr/>
              <a:t>15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C3236B3-4B08-400E-8802-24F8E4155A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6312" y="2609353"/>
            <a:ext cx="1180413" cy="11917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637722" y="1114679"/>
            <a:ext cx="3048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Горячая линия по защите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+mn-cs"/>
              </a:rPr>
              <a:t>и поддержке </a:t>
            </a: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субъектов МСП: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Тел. 0150,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e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mail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+mn-cs"/>
                <a:hlinkClick r:id="rId16"/>
              </a:rPr>
              <a:t>0150@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cs typeface="+mn-cs"/>
                <a:hlinkClick r:id="rId16"/>
              </a:rPr>
              <a:t>mosreg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+mn-cs"/>
                <a:hlinkClick r:id="rId16"/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cs typeface="+mn-cs"/>
                <a:hlinkClick r:id="rId16"/>
              </a:rPr>
              <a:t>ru</a:t>
            </a:r>
            <a:endParaRPr lang="ru-RU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1" name="Рисунок 30" descr="мой бизнес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39129" y="136937"/>
            <a:ext cx="1535192" cy="8003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 txBox="1">
            <a:spLocks/>
          </p:cNvSpPr>
          <p:nvPr/>
        </p:nvSpPr>
        <p:spPr>
          <a:xfrm>
            <a:off x="7393039" y="424083"/>
            <a:ext cx="3750872" cy="102635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200" dirty="0">
                <a:solidFill>
                  <a:schemeClr val="tx2"/>
                </a:solidFill>
                <a:ea typeface="Tahoma" panose="020B0604030504040204" pitchFamily="34" charset="0"/>
              </a:rPr>
              <a:t>Центры «Мой бизнес»</a:t>
            </a:r>
          </a:p>
        </p:txBody>
      </p:sp>
      <p:sp>
        <p:nvSpPr>
          <p:cNvPr id="35" name="Объект 1"/>
          <p:cNvSpPr txBox="1">
            <a:spLocks/>
          </p:cNvSpPr>
          <p:nvPr/>
        </p:nvSpPr>
        <p:spPr>
          <a:xfrm>
            <a:off x="362841" y="5394961"/>
            <a:ext cx="10077944" cy="972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  <a:hlinkClick r:id="rId18"/>
              </a:rPr>
              <a:t>Центры «Мой бизнес»</a:t>
            </a:r>
            <a:r>
              <a:rPr lang="ru-RU" sz="18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(всего 55)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Центральный офис: г.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Красногорск, бульвар Строителей, д.2, </a:t>
            </a:r>
            <a:r>
              <a:rPr lang="en-US" sz="1600" b="1" dirty="0" err="1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mybusiness@mosreg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/</a:t>
            </a:r>
            <a:r>
              <a:rPr lang="en-US" sz="1600" b="1" dirty="0" err="1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ru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, 8(499)645-64-00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Офисы в муниципальных образованиях: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https://invest.mosreg.ru/business_creation/organizacii-podderzhki-msp/our_offices/adresa-ofisov</a:t>
            </a:r>
            <a:endParaRPr lang="ru-RU" sz="16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652" y="201403"/>
            <a:ext cx="9018876" cy="9873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Взаимодействие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Московской области и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фонда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региональных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           социальных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программ «Наше будущее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» 2021 год</a:t>
            </a:r>
            <a:endParaRPr lang="ru-RU" sz="24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z="2000" smtClean="0"/>
              <a:pPr/>
              <a:t>16</a:t>
            </a:fld>
            <a:endParaRPr lang="ru-RU" altLang="ru-RU" sz="2000" dirty="0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7" y="201403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8" y="3840634"/>
            <a:ext cx="3567181" cy="20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5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4442919" y="3811471"/>
            <a:ext cx="2901141" cy="200991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21.06.2021 № Д-ЛСП-21/06-4 между АНО «Агентство инвестиционного развития Московской области» и «Лаборатория социального предпринимательства»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26892909"/>
              </p:ext>
            </p:extLst>
          </p:nvPr>
        </p:nvGraphicFramePr>
        <p:xfrm>
          <a:off x="242887" y="1085177"/>
          <a:ext cx="6631738" cy="203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56760" y="3813012"/>
            <a:ext cx="4563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22.06.2021-31.07.2021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388 участника из МО</a:t>
            </a:r>
          </a:p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Курс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Бизнес-спринт»</a:t>
            </a:r>
            <a:r>
              <a:rPr lang="ru-RU" sz="1600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дистанционный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формат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Первый блок – Трансформация бизнеса: актуальные вопросы, связанные с ведением социального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Второй блок - консультации по подготовке заявки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Грантам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66056" y="4511734"/>
            <a:ext cx="340821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5878" y="3351090"/>
            <a:ext cx="3484540" cy="369332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ОБУЧАЮЩИЕ ПРОГРАММЫ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16" y="1184045"/>
            <a:ext cx="7221684" cy="20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z="2000" smtClean="0"/>
              <a:pPr/>
              <a:t>17</a:t>
            </a:fld>
            <a:endParaRPr lang="ru-RU" altLang="ru-RU" sz="2000" dirty="0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" y="276217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4899" y="1135241"/>
            <a:ext cx="3599232" cy="646331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ФИНАНСОВОЙ ПОДДЕРЖКИ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03120" y="220107"/>
            <a:ext cx="9131157" cy="74771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Взаимодействие Московской области и фонда региональных            социальных программ «Наше будущее» 2021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317" y="5260445"/>
            <a:ext cx="10372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заявок на Конкурс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софинансирование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осуществляется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через регионального представителя Фонда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Московской области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Шеватову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Екатерину Вениаминовну (тел.: +7(915)053-29-84,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shevatova@mail.ru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24899" y="2041835"/>
            <a:ext cx="484632" cy="24231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98149" y="3887874"/>
            <a:ext cx="484632" cy="24231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2837" y="3798567"/>
            <a:ext cx="26355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Займы средств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софинансирования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проекта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получения Гранта социальному предприятию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2837" y="2009456"/>
            <a:ext cx="254487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Конкурсные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заявки принимаются в течение года.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Условия 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платформе: http://contest.nb-fund.ru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/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1999BC-E0E7-4C20-92FF-6EF52CD17756}"/>
              </a:ext>
            </a:extLst>
          </p:cNvPr>
          <p:cNvSpPr txBox="1"/>
          <p:nvPr/>
        </p:nvSpPr>
        <p:spPr>
          <a:xfrm>
            <a:off x="5304066" y="1162075"/>
            <a:ext cx="6272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ctr">
              <a:defRPr/>
            </a:pPr>
            <a:r>
              <a:rPr lang="ru-RU" b="1" dirty="0">
                <a:solidFill>
                  <a:srgbClr val="00643A"/>
                </a:solidFill>
              </a:rPr>
              <a:t>КОНКУРС ПРОЕКТОВ </a:t>
            </a:r>
            <a:r>
              <a:rPr lang="ru-RU" b="1" dirty="0" smtClean="0">
                <a:solidFill>
                  <a:srgbClr val="00643A"/>
                </a:solidFill>
              </a:rPr>
              <a:t/>
            </a:r>
            <a:br>
              <a:rPr lang="ru-RU" b="1" dirty="0" smtClean="0">
                <a:solidFill>
                  <a:srgbClr val="00643A"/>
                </a:solidFill>
              </a:rPr>
            </a:br>
            <a:r>
              <a:rPr lang="ru-RU" b="1" dirty="0" smtClean="0">
                <a:solidFill>
                  <a:srgbClr val="00643A"/>
                </a:solidFill>
              </a:rPr>
              <a:t>«</a:t>
            </a:r>
            <a:r>
              <a:rPr lang="ru-RU" b="1" dirty="0">
                <a:solidFill>
                  <a:srgbClr val="00643A"/>
                </a:solidFill>
              </a:rPr>
              <a:t>СОЦИАЛЬНЫЙ ПРЕДПРИНИМАТЕЛЬ»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B2B081-9D59-466C-AA85-871F6CDDBC70}"/>
              </a:ext>
            </a:extLst>
          </p:cNvPr>
          <p:cNvSpPr txBox="1"/>
          <p:nvPr/>
        </p:nvSpPr>
        <p:spPr>
          <a:xfrm>
            <a:off x="5490679" y="1886102"/>
            <a:ext cx="313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от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10</a:t>
            </a:r>
            <a:r>
              <a:rPr lang="ru-RU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 000 000</a:t>
            </a:r>
            <a:r>
              <a:rPr lang="ru-RU" sz="2800" spc="3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64BF8D-28C0-4AEC-A7FA-51B8E3434417}"/>
              </a:ext>
            </a:extLst>
          </p:cNvPr>
          <p:cNvSpPr txBox="1"/>
          <p:nvPr/>
        </p:nvSpPr>
        <p:spPr>
          <a:xfrm>
            <a:off x="5859235" y="2644785"/>
            <a:ext cx="2215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до</a:t>
            </a:r>
            <a:r>
              <a:rPr lang="ru-RU" dirty="0"/>
              <a:t> </a:t>
            </a:r>
            <a:r>
              <a:rPr lang="ru-RU" sz="9600" dirty="0">
                <a:solidFill>
                  <a:srgbClr val="CBDD8F"/>
                </a:solidFill>
                <a:latin typeface="+mj-lt"/>
              </a:rPr>
              <a:t>10</a:t>
            </a:r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лет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898FFF-18EE-467F-88C9-04384158013F}"/>
              </a:ext>
            </a:extLst>
          </p:cNvPr>
          <p:cNvSpPr txBox="1"/>
          <p:nvPr/>
        </p:nvSpPr>
        <p:spPr>
          <a:xfrm>
            <a:off x="5490679" y="2276899"/>
            <a:ext cx="3236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до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4</a:t>
            </a:r>
            <a:r>
              <a:rPr lang="en-US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0</a:t>
            </a:r>
            <a:r>
              <a:rPr lang="ru-RU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 000 000</a:t>
            </a:r>
            <a:r>
              <a:rPr lang="ru-RU" sz="2800" spc="3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F8BC50F-99B7-4DAF-9597-3202EC72A8FA}"/>
              </a:ext>
            </a:extLst>
          </p:cNvPr>
          <p:cNvSpPr/>
          <p:nvPr/>
        </p:nvSpPr>
        <p:spPr>
          <a:xfrm>
            <a:off x="5559862" y="3952456"/>
            <a:ext cx="3098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беспроцентные займы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приобретение недвижимости и оборудования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от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30% от общего инвестиционного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бюджета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F5AF12-F0CB-4EAD-AD59-8FF091460C74}"/>
              </a:ext>
            </a:extLst>
          </p:cNvPr>
          <p:cNvSpPr txBox="1"/>
          <p:nvPr/>
        </p:nvSpPr>
        <p:spPr>
          <a:xfrm>
            <a:off x="8768442" y="1852028"/>
            <a:ext cx="2832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от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3 000 000</a:t>
            </a:r>
            <a:r>
              <a:rPr lang="ru-RU" sz="2800" spc="3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4B3F35B-224F-48C3-B2B2-73AE0BB24D1D}"/>
              </a:ext>
            </a:extLst>
          </p:cNvPr>
          <p:cNvSpPr txBox="1"/>
          <p:nvPr/>
        </p:nvSpPr>
        <p:spPr>
          <a:xfrm>
            <a:off x="8727621" y="2246121"/>
            <a:ext cx="2832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до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spc="300" dirty="0" smtClean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7 000 </a:t>
            </a:r>
            <a:r>
              <a:rPr lang="ru-RU" sz="2800" spc="300" dirty="0">
                <a:solidFill>
                  <a:srgbClr val="E7304D"/>
                </a:solidFill>
                <a:ea typeface="Calibri" panose="020F0502020204030204" pitchFamily="34" charset="0"/>
                <a:cs typeface="Times New Roman" pitchFamily="18" charset="0"/>
              </a:rPr>
              <a:t>000</a:t>
            </a:r>
            <a:r>
              <a:rPr lang="ru-RU" sz="2800" spc="3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824EE1-8D4C-4B53-BA47-C788A9BAD464}"/>
              </a:ext>
            </a:extLst>
          </p:cNvPr>
          <p:cNvSpPr txBox="1"/>
          <p:nvPr/>
        </p:nvSpPr>
        <p:spPr>
          <a:xfrm>
            <a:off x="8628167" y="2671176"/>
            <a:ext cx="2845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до</a:t>
            </a:r>
            <a:r>
              <a:rPr lang="ru-RU" dirty="0"/>
              <a:t> </a:t>
            </a:r>
            <a:r>
              <a:rPr lang="ru-RU" sz="9600" dirty="0">
                <a:solidFill>
                  <a:srgbClr val="CBDD8F"/>
                </a:solidFill>
                <a:latin typeface="+mj-lt"/>
              </a:rPr>
              <a:t>5</a:t>
            </a:r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лет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433207" y="2276899"/>
            <a:ext cx="718457" cy="1299058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435" y="161918"/>
            <a:ext cx="9099592" cy="73939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Взаимодействие Московской области и фонда региональных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социальных </a:t>
            </a: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программ «Наше будущее» 2021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z="2000" smtClean="0"/>
              <a:pPr/>
              <a:t>18</a:t>
            </a:fld>
            <a:endParaRPr lang="ru-RU" altLang="ru-RU" sz="2000" dirty="0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7" y="209716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7"/>
          <a:stretch/>
        </p:blipFill>
        <p:spPr>
          <a:xfrm>
            <a:off x="674707" y="1868808"/>
            <a:ext cx="3491345" cy="2012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54" b="4703"/>
          <a:stretch/>
        </p:blipFill>
        <p:spPr>
          <a:xfrm>
            <a:off x="926972" y="4062373"/>
            <a:ext cx="2986814" cy="172192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6119"/>
            <a:ext cx="8054628" cy="49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0450" y="6064712"/>
            <a:ext cx="1037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заявок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осуществляется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через регионального представителя Фонда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Московской области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Шеватову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Екатерину Вениаминовну (тел.: +7(915)053-29-84, e-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shevatova@mail.ru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30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737" y="378260"/>
            <a:ext cx="10269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Всероссийский конкурс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Лучший социальный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проект» 2020 год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4786698" y="3156118"/>
            <a:ext cx="1926835" cy="76553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подано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61 заявка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: скругленные углы 47">
            <a:extLst>
              <a:ext uri="{FF2B5EF4-FFF2-40B4-BE49-F238E27FC236}">
                <a16:creationId xmlns=""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7774673" y="3156118"/>
            <a:ext cx="2125389" cy="736866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15 победителей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 в </a:t>
            </a:r>
            <a:r>
              <a:rPr lang="ru-RU" sz="1600" b="1" dirty="0" smtClean="0">
                <a:solidFill>
                  <a:schemeClr val="tx2"/>
                </a:solidFill>
              </a:rPr>
              <a:t>15 </a:t>
            </a:r>
            <a:r>
              <a:rPr lang="ru-RU" sz="1600" b="1" dirty="0">
                <a:solidFill>
                  <a:schemeClr val="tx2"/>
                </a:solidFill>
              </a:rPr>
              <a:t>номинациях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38244" y="1289896"/>
            <a:ext cx="3591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Конкурс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проводится ежегодно </a:t>
            </a:r>
            <a:b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соответствии 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Приказом Минэкономразвития России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125 от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14.03.2019 </a:t>
            </a:r>
            <a:endParaRPr lang="ru-RU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11"/>
          </p:nvPr>
        </p:nvSpPr>
        <p:spPr>
          <a:xfrm>
            <a:off x="11462696" y="6356350"/>
            <a:ext cx="623887" cy="501650"/>
          </a:xfrm>
        </p:spPr>
        <p:txBody>
          <a:bodyPr/>
          <a:lstStyle/>
          <a:p>
            <a:r>
              <a:rPr lang="ru-RU" altLang="ru-RU" sz="2000" dirty="0" smtClean="0"/>
              <a:t>21</a:t>
            </a:r>
          </a:p>
          <a:p>
            <a:endParaRPr lang="ru-RU" altLang="ru-RU" sz="2000" dirty="0" smtClean="0"/>
          </a:p>
          <a:p>
            <a:endParaRPr lang="ru-RU" alt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97" y="1064355"/>
            <a:ext cx="3193027" cy="19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шивка 3"/>
          <p:cNvSpPr/>
          <p:nvPr/>
        </p:nvSpPr>
        <p:spPr>
          <a:xfrm>
            <a:off x="6943205" y="3354071"/>
            <a:ext cx="484632" cy="3084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36">
            <a:extLst>
              <a:ext uri="{FF2B5EF4-FFF2-40B4-BE49-F238E27FC236}">
                <a16:creationId xmlns:a16="http://schemas.microsoft.com/office/drawing/2014/main" xmlns="" id="{4D6A784F-715B-4C10-BE3B-894BC506815F}"/>
              </a:ext>
            </a:extLst>
          </p:cNvPr>
          <p:cNvSpPr/>
          <p:nvPr/>
        </p:nvSpPr>
        <p:spPr>
          <a:xfrm>
            <a:off x="4596938" y="4570860"/>
            <a:ext cx="1729048" cy="73266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24 победителя </a:t>
            </a:r>
            <a:endParaRPr lang="ru-RU" sz="1600" b="1" dirty="0">
              <a:solidFill>
                <a:schemeClr val="tx2"/>
              </a:solidFill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 в </a:t>
            </a:r>
            <a:r>
              <a:rPr lang="ru-RU" sz="1600" b="1" dirty="0" smtClean="0">
                <a:solidFill>
                  <a:schemeClr val="tx2"/>
                </a:solidFill>
              </a:rPr>
              <a:t>24 номинациях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7" name="Picture 6" descr="C:\01_АМОСОВА\Диана Инф освещение\2019\02_СОЦ конкурс\add7dd83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5" y="1111247"/>
            <a:ext cx="3305231" cy="18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47">
            <a:extLst>
              <a:ext uri="{FF2B5EF4-FFF2-40B4-BE49-F238E27FC236}">
                <a16:creationId xmlns:a16="http://schemas.microsoft.com/office/drawing/2014/main" xmlns="" id="{17F91C62-5004-4BA8-BB0A-D6BBBA17C90A}"/>
              </a:ext>
            </a:extLst>
          </p:cNvPr>
          <p:cNvSpPr/>
          <p:nvPr/>
        </p:nvSpPr>
        <p:spPr>
          <a:xfrm>
            <a:off x="6311900" y="4127500"/>
            <a:ext cx="5694218" cy="225552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в т.ч. из Московской области победител</a:t>
            </a:r>
            <a:r>
              <a:rPr lang="ru-RU" sz="1300" b="1" dirty="0">
                <a:solidFill>
                  <a:schemeClr val="tx2"/>
                </a:solidFill>
              </a:rPr>
              <a:t>и</a:t>
            </a:r>
            <a:r>
              <a:rPr lang="ru-RU" sz="1300" b="1" dirty="0" smtClean="0">
                <a:solidFill>
                  <a:schemeClr val="tx2"/>
                </a:solidFill>
              </a:rPr>
              <a:t> в </a:t>
            </a:r>
            <a:r>
              <a:rPr lang="en-US" sz="1300" b="1" dirty="0" smtClean="0">
                <a:solidFill>
                  <a:schemeClr val="tx2"/>
                </a:solidFill>
              </a:rPr>
              <a:t>3</a:t>
            </a:r>
            <a:r>
              <a:rPr lang="ru-RU" sz="1300" b="1" dirty="0" smtClean="0">
                <a:solidFill>
                  <a:schemeClr val="tx2"/>
                </a:solidFill>
              </a:rPr>
              <a:t> номинациях: 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             Андреева </a:t>
            </a:r>
            <a:r>
              <a:rPr lang="ru-RU" sz="1300" b="1" dirty="0">
                <a:solidFill>
                  <a:schemeClr val="tx2"/>
                </a:solidFill>
              </a:rPr>
              <a:t>Валентина, проект «Рабочие места для людей с </a:t>
            </a:r>
            <a:r>
              <a:rPr lang="ru-RU" sz="1300" b="1" dirty="0" smtClean="0">
                <a:solidFill>
                  <a:schemeClr val="tx2"/>
                </a:solidFill>
              </a:rPr>
              <a:t>          ограниченными </a:t>
            </a:r>
            <a:r>
              <a:rPr lang="ru-RU" sz="1300" b="1" dirty="0">
                <a:solidFill>
                  <a:schemeClr val="tx2"/>
                </a:solidFill>
              </a:rPr>
              <a:t>возможностями и социально незащищенных», городской округ Егорьевск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             Данилова </a:t>
            </a:r>
            <a:r>
              <a:rPr lang="ru-RU" sz="1300" b="1" dirty="0">
                <a:solidFill>
                  <a:schemeClr val="tx2"/>
                </a:solidFill>
              </a:rPr>
              <a:t>Ирина, проект «Мир детей – наш мир!» - основное и дополнительное образование для детей. Программа «Мама не одна», </a:t>
            </a:r>
            <a:r>
              <a:rPr lang="ru-RU" sz="1300" b="1" dirty="0" smtClean="0">
                <a:solidFill>
                  <a:schemeClr val="tx2"/>
                </a:solidFill>
              </a:rPr>
              <a:t>городской округ </a:t>
            </a:r>
            <a:r>
              <a:rPr lang="ru-RU" sz="1300" b="1" dirty="0">
                <a:solidFill>
                  <a:schemeClr val="tx2"/>
                </a:solidFill>
              </a:rPr>
              <a:t>Фрязино </a:t>
            </a:r>
            <a:r>
              <a:rPr lang="ru-RU" sz="13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             </a:t>
            </a:r>
            <a:r>
              <a:rPr lang="ru-RU" sz="1300" b="1" dirty="0" err="1" smtClean="0">
                <a:solidFill>
                  <a:schemeClr val="tx2"/>
                </a:solidFill>
              </a:rPr>
              <a:t>Боронин</a:t>
            </a:r>
            <a:r>
              <a:rPr lang="ru-RU" sz="1300" b="1" dirty="0" smtClean="0">
                <a:solidFill>
                  <a:schemeClr val="tx2"/>
                </a:solidFill>
              </a:rPr>
              <a:t> Сергей, проект FOX CAMP (ФОКС КЭМП (Лагерь Лисёнок - </a:t>
            </a:r>
            <a:r>
              <a:rPr lang="ru-RU" sz="1300" b="1" dirty="0">
                <a:solidFill>
                  <a:schemeClr val="tx2"/>
                </a:solidFill>
              </a:rPr>
              <a:t>оздоровление детей и подростков с сахарным диабетом 1 типа от 8 до 16 </a:t>
            </a:r>
            <a:r>
              <a:rPr lang="ru-RU" sz="1300" b="1" dirty="0" smtClean="0">
                <a:solidFill>
                  <a:schemeClr val="tx2"/>
                </a:solidFill>
              </a:rPr>
              <a:t>лет)), городской округ Химки 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9953226"/>
              </p:ext>
            </p:extLst>
          </p:nvPr>
        </p:nvGraphicFramePr>
        <p:xfrm>
          <a:off x="326185" y="3175462"/>
          <a:ext cx="3878808" cy="270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Нашивка 18"/>
          <p:cNvSpPr/>
          <p:nvPr/>
        </p:nvSpPr>
        <p:spPr>
          <a:xfrm>
            <a:off x="4071987" y="3340288"/>
            <a:ext cx="484632" cy="3084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" y="6004745"/>
            <a:ext cx="47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2021 Конкурс стартует  в сентябре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3995928" y="4782961"/>
            <a:ext cx="484632" cy="3084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6713533" y="4477712"/>
            <a:ext cx="165182" cy="140746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6726472" y="5116514"/>
            <a:ext cx="165182" cy="140746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6734784" y="5659785"/>
            <a:ext cx="165182" cy="140746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 sz="2000"/>
              <a:pPr/>
              <a:t>2</a:t>
            </a:fld>
            <a:endParaRPr lang="ru-RU" altLang="ru-RU" sz="2000" dirty="0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430213" y="0"/>
            <a:ext cx="11137900" cy="112736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Финансовая поддержка социального бизнеса в </a:t>
            </a:r>
            <a:r>
              <a:rPr lang="ru-RU" sz="2400" dirty="0">
                <a:solidFill>
                  <a:schemeClr val="tx2"/>
                </a:solidFill>
              </a:rPr>
              <a:t>Московской области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(ГП «Предпринимательство  Подмосковья», подпрограмма </a:t>
            </a:r>
            <a:r>
              <a:rPr lang="en-US" sz="2400" dirty="0">
                <a:solidFill>
                  <a:schemeClr val="tx2"/>
                </a:solidFill>
              </a:rPr>
              <a:t>III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«</a:t>
            </a:r>
            <a:r>
              <a:rPr lang="ru-RU" sz="2400" dirty="0">
                <a:solidFill>
                  <a:schemeClr val="tx2"/>
                </a:solidFill>
              </a:rPr>
              <a:t>Развитие малого и среднего предпринимательства в МО»)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88691"/>
              </p:ext>
            </p:extLst>
          </p:nvPr>
        </p:nvGraphicFramePr>
        <p:xfrm>
          <a:off x="430211" y="1353795"/>
          <a:ext cx="11495090" cy="447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7651"/>
                <a:gridCol w="997527"/>
                <a:gridCol w="1110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5224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2019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2020</a:t>
                      </a:r>
                      <a:endParaRPr lang="ru-RU" altLang="ru-RU" sz="13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Итого 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Общий размер субсидий,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71 840,3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102 459,1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96 000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60 000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100 000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100 000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100 000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630 299,4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Количество субъектов МСП, ед.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 том числе: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88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101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112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61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79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90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627</a:t>
                      </a:r>
                      <a:endParaRPr lang="ru-RU" altLang="ru-RU" sz="15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Детские образовательные центры, центры времяпровождения детей, ясли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30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45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47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26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47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65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69</a:t>
                      </a:r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329</a:t>
                      </a:r>
                    </a:p>
                    <a:p>
                      <a:pPr algn="ctr"/>
                      <a:endParaRPr lang="ru-RU" altLang="ru-RU" sz="15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Медицинские организации социальной направленности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143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Социально-ориентированный бизнес (производство </a:t>
                      </a:r>
                      <a:r>
                        <a:rPr lang="ru-RU" altLang="ru-RU" sz="15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протезно-ортопедических изделий, </a:t>
                      </a: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НХП,</a:t>
                      </a:r>
                      <a:r>
                        <a:rPr lang="ru-RU" altLang="ru-RU" sz="15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ремесленничество)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91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5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П</a:t>
                      </a:r>
                      <a:r>
                        <a:rPr lang="ru-RU" altLang="ru-RU" sz="15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рочее (</a:t>
                      </a:r>
                      <a:r>
                        <a:rPr lang="ru-RU" altLang="ru-RU" sz="15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физкультурно-оздоровительная деятельность,  бани)</a:t>
                      </a:r>
                      <a:endParaRPr lang="ru-RU" altLang="ru-RU" sz="1500" b="1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64</a:t>
                      </a:r>
                      <a:endParaRPr lang="ru-RU" sz="15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0213" y="5885411"/>
            <a:ext cx="1142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2021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год – бюджет МО – 100 млн руб.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9156" name="object 5"/>
          <p:cNvSpPr txBox="1">
            <a:spLocks noChangeArrowheads="1"/>
          </p:cNvSpPr>
          <p:nvPr/>
        </p:nvSpPr>
        <p:spPr bwMode="auto">
          <a:xfrm>
            <a:off x="608012" y="2638195"/>
            <a:ext cx="10929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2"/>
                </a:solidFill>
              </a:rPr>
              <a:t>Благодарю </a:t>
            </a:r>
            <a:r>
              <a:rPr lang="ru-RU" altLang="ru-RU" sz="4000" b="1" dirty="0">
                <a:solidFill>
                  <a:schemeClr val="tx2"/>
                </a:solidFill>
              </a:rPr>
              <a:t>за внимание !</a:t>
            </a:r>
          </a:p>
        </p:txBody>
      </p:sp>
      <p:sp>
        <p:nvSpPr>
          <p:cNvPr id="5" name="object 5"/>
          <p:cNvSpPr txBox="1">
            <a:spLocks noChangeArrowheads="1"/>
          </p:cNvSpPr>
          <p:nvPr/>
        </p:nvSpPr>
        <p:spPr bwMode="auto">
          <a:xfrm>
            <a:off x="757642" y="3497916"/>
            <a:ext cx="109299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Министерство инвестиций, промышленности и науки Московской области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Управление поддержки и развития предпринимательства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8(498)604-08-61</a:t>
            </a:r>
          </a:p>
          <a:p>
            <a:pPr algn="ctr"/>
            <a:r>
              <a:rPr lang="en-US" altLang="ru-RU" sz="1600" b="1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altLang="ru-RU" sz="1600" b="1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altLang="ru-RU" sz="1600" b="1" dirty="0" smtClean="0">
                <a:solidFill>
                  <a:schemeClr val="tx2"/>
                </a:solidFill>
                <a:hlinkClick r:id="rId3"/>
              </a:rPr>
              <a:t>mb.mosreg.ru</a:t>
            </a: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/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494453-3769-C541-9627-781BB9C858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3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631951" y="362538"/>
            <a:ext cx="8991714" cy="461663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400" b="0" cap="none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Финансовая поддержка в 2021 году</a:t>
            </a:r>
            <a:endParaRPr lang="ru-RU" sz="2400" b="0" cap="none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5363"/>
              </p:ext>
            </p:extLst>
          </p:nvPr>
        </p:nvGraphicFramePr>
        <p:xfrm>
          <a:off x="224444" y="819631"/>
          <a:ext cx="11779134" cy="559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2298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2699558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  <a:gridCol w="7317278"/>
              </a:tblGrid>
              <a:tr h="60525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cap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2000" b="0" i="0" kern="1200" cap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r>
                        <a:rPr lang="ru-RU" sz="2800" b="0" i="0" kern="1200" cap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kern="1200" cap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(планируемое проведение конкурса 01.09.2021-30.09.2021)</a:t>
                      </a:r>
                      <a:endParaRPr lang="ru-RU" sz="1600" b="0" i="0" kern="1200" cap="none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61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Регулирующие НПА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постановление Правительства МО от 25.10.2016 № 788/39 «Об утверждении государственной программы Московской области «Предпринимательство Подмосковья» на 2017-2024 годы» </a:t>
                      </a:r>
                      <a:b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(в ред.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от 27.04.2021 № 322/14)(подраздел 13.7.3);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распоряжение Министерства инвестиций, промышленности и науки Московской области от 30.06.2021 № 8-н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2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a typeface="Tahoma" panose="020B0604030504040204" pitchFamily="34" charset="0"/>
                        </a:rPr>
                        <a:t>Кто может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a typeface="Tahoma" panose="020B0604030504040204" pitchFamily="34" charset="0"/>
                        </a:rPr>
                        <a:t>получить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МСП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социальные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предприниматели (п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редприятие включено в перечень  социальных предприятий, а также вне перечня: образование дополнительное детей и взрослых, предоставление услуг по дневному уходу за детьми, производство НХП)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6522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Условия и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механизм 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Компенсация до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85%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от фактически произведенных, но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не более </a:t>
                      </a: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 млн руб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ясли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для детей до 3 лет - не более </a:t>
                      </a: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 млн руб.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7148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Как и где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оформить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Заявку на получение субсидии необходимо подать через РПГУ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  <a:hlinkClick r:id="rId8"/>
                        </a:rPr>
                        <a:t>https://uslugi.mosreg.ru/services/20796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  <a:tr h="6522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Приоритетные заявители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 категория перечня </a:t>
                      </a:r>
                      <a:r>
                        <a:rPr lang="ru-RU" sz="1400" b="1" baseline="0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соцпредприятий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, – осуществление деятельности  по созданию детских центров с ясельными группами, -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ведение деятельности менее 1 года, - предприятия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из отдаленных городских округов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61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Критерии отбора заявителей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- создание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новых рабочих мест,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- рост средней заработной платы,  - увеличение выручки и налоговых отчислений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этап конкурса – РЕЙТИНГОВАНИЕ - Возможность предварительного подсчета калькулятора баллов    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hlinkClick r:id="rId9"/>
                        </a:rPr>
                        <a:t>https://invest.mosreg.ru/business_creation/razvitie-biznesa/dengi/kalkulyator-ballov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  </a:t>
                      </a:r>
                      <a:b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этап конкурса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подача Победителями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этапа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документов на затраты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с вырезом 1"/>
          <p:cNvSpPr/>
          <p:nvPr/>
        </p:nvSpPr>
        <p:spPr>
          <a:xfrm>
            <a:off x="4392469" y="5641340"/>
            <a:ext cx="432262" cy="37407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2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1" hangingPunct="1"/>
            <a:fld id="{50F14DE7-7E30-4447-9A53-6BC505903302}" type="slidenum"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4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573762" y="363230"/>
            <a:ext cx="8991714" cy="954105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cap="none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Гранты </a:t>
            </a:r>
            <a:r>
              <a:rPr lang="ru-RU" sz="1600" b="0" cap="none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(планируемое проведение конкурса с 01.10.2021-30.10.2021)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cap="none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51533"/>
              </p:ext>
            </p:extLst>
          </p:nvPr>
        </p:nvGraphicFramePr>
        <p:xfrm>
          <a:off x="584264" y="1121393"/>
          <a:ext cx="10970710" cy="4226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59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9079114"/>
              </a:tblGrid>
              <a:tr h="1337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Регулирующие НПА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- приказ Минэкономразвития России от 26.03.2021 № 142 (глава 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V)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- постановление Правительства МО от 25.10.2016 № 788/39 «Об утверждении государственной программы Московской области «Предпринимательство Подмосковья» на 2017-2024 годы»; </a:t>
                      </a:r>
                      <a:b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(изменения на согласовании)(подраздел 13.7.9); 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- распоряжение Министерства инвестиций, промышленности и науки Московской области от 30.06.2021 № 8-н (изменения на согласовании)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62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a typeface="Tahoma" panose="020B0604030504040204" pitchFamily="34" charset="0"/>
                        </a:rPr>
                        <a:t>Кто может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a typeface="Tahoma" panose="020B0604030504040204" pitchFamily="34" charset="0"/>
                        </a:rPr>
                        <a:t>получить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МСП социальные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предприниматели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(сведения о включении предприятий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в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перечень  социальных предприятий 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должны быть внесены в реестр МСП в период с 10 июля по 10 декабря текущего календарного года)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3373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Условия и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механизм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50%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затрат, сумма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 – 500 тыс. руб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Предоставляется (однократно в полном объеме на конкурсной основе в соответствии с решением конкурсной комиссии)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на финансирование затрат: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для впервые признанных СП – на реализацию новых проектов;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для подтвердивших статус СП (были в реестре 2020) – на расширение деятельности при реализации ранее созданного проекта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7514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Как и где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оформить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Заявку на получение субсидии необходимо подать через РПГУ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  <a:hlinkClick r:id="rId8"/>
                        </a:rPr>
                        <a:t>https://uslugi.mosreg.ru/services/20796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6841" y="5513371"/>
            <a:ext cx="719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*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ПРИ ОТСУТСТВИИ СОБСТВЕННЫХ СРЕДСТВ СОФИНАНСИРОВАНИЯ ДЕЙСТВУЕТ </a:t>
            </a:r>
            <a:b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ПРЕДЛОЖЕНИЕ ФОНДА «НАШЕ БУДУЩЕЕ» – СЛАЙД 19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8666" y="6372977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1" hangingPunct="1"/>
            <a:fld id="{50F14DE7-7E30-4447-9A53-6BC505903302}" type="slidenum"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5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565449" y="362538"/>
            <a:ext cx="8991714" cy="523218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cap="none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Гранты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41534"/>
              </p:ext>
            </p:extLst>
          </p:nvPr>
        </p:nvGraphicFramePr>
        <p:xfrm>
          <a:off x="530178" y="1097511"/>
          <a:ext cx="10970711" cy="537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0711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</a:tblGrid>
              <a:tr h="48961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Расходы, связанные с реализацией проекта в сфере СП: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1) аренда,  ремонт нежилого помещения;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2) ремонт нежилого помещения, включая приобретение строительных материалов, оборудования, необходимого для ремонта помещения, используемого для реализации проекта;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3) аренда и (или) приобретение оргтехники, оборудования (в том числе инвентаря, мебели), используемого для реализации бизнес-проекта;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4)  выплата по передаче прав на франшизу (паушальный взнос);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технологическое присоединение к объектам инженерной инфраструктуры (электрические сети, газоснабжение, водоснабжение, водоотведение, теплоснабжение);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6) оплата коммунальных услуг и услуг электроснабжения;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7"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оформление результатов интеллектуальной деятельности;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8) приобретение основных средств (за исключением приобретения зданий, сооружений, земельных участков, автомобилей);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9) </a:t>
                      </a: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переоборудование транспортных средств для перевозки маломобильных групп населения, в том числе инвалидов;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10) оплата услуг связи, в том числе сети «Интернет», при реализации бизнес-проекта;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11) оплата услуг по созданию, технической поддержке, наполнению, развитию и продвижению бизнес-проекта в СМИ и сети «Интернет»;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12) приобретение программного обеспечения и неисключительных прав на программное обеспечение (расходы, связанные с получением прав по лицензионному соглашению; расходы по адаптации, настройке, внедрению и модификации программного обеспечения; расходы по сопровождению программного обеспечения);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13)  приобретение сырья, расходных материалов, необходимых для производства продукции;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14)  приобретение комплектующих изделий при производстве и (или) реализации медицинской техники,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          </a:r>
                      <a:r>
                        <a:rPr lang="ru-RU" sz="135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абилитации</a:t>
                      </a: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) инвалидов;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15) уплата первого взноса (аванса) при заключении договора лизинга и (или) лизинговых платежей;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16) реализация мероприятий по профилактике новой </a:t>
                      </a:r>
                      <a:r>
                        <a:rPr lang="ru-RU" sz="135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коронавирусной</a:t>
                      </a: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инфекции, включая мероприятия, связанные с обеспечением выполнения санитарно-эпидемиологических требований.</a:t>
                      </a:r>
                      <a:endParaRPr lang="ru-RU" sz="135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1225" y="6331413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z="2000" smtClean="0">
                <a:solidFill>
                  <a:schemeClr val="bg1"/>
                </a:solidFill>
              </a:rPr>
              <a:pPr/>
              <a:t>6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432446" y="379856"/>
            <a:ext cx="8991714" cy="523218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cap="none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Гранты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66266"/>
              </p:ext>
            </p:extLst>
          </p:nvPr>
        </p:nvGraphicFramePr>
        <p:xfrm>
          <a:off x="881148" y="1321723"/>
          <a:ext cx="10033463" cy="443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552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361911"/>
              </a:tblGrid>
              <a:tr h="7275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Критерии отбора заявителей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оценка ресурсного потенциала, - опыт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работы и предпринимательские риски,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финансирование проекта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48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Основания для отказа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Не допускается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направление гранта на финансирование затрат, связанных с уплатой налогов, сборов и иных обязательных платежей в бюджеты бюджетной системы Российской Федерации и бюджеты государственных внебюджетных фондов, уплатой процентов по займам, предоставленным государственными </a:t>
                      </a:r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микрофинансовыми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организациями, а также по кредитам, привлеченным в кредитных организациях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Обязательные условия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Обучение (не позднее чем за один год до получения гранта) по направлению осуществления деятельности в сфере социального предпринимательства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+mn-cs"/>
                        </a:rPr>
                        <a:t>Обязательства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Ежегодно в течение 3 (трех) лет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начиная с года, следующего за годом предоставления гранта, представлять документы для признания его социальным предприятием </a:t>
                      </a:r>
                      <a:b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соответствии с Федеральным законом № 209-ФЗ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67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/>
                          </a:solidFill>
                          <a:ea typeface="Tahoma" panose="020B0604030504040204" pitchFamily="34" charset="0"/>
                        </a:rPr>
                        <a:t>Мониторинг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Субъект Российской Федерации в течение 3 (трех) лет с даты предоставления гранта осуществляет мониторинг деятельности получателя гранта и информирует Минэкономразвития России в случае прекращения его деятельности с указанием причин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72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45724" y="6327322"/>
            <a:ext cx="479576" cy="3882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80DB9778-5C0F-8E40-95AF-0B87A891061A}" type="slidenum">
              <a:rPr lang="ru-RU" sz="2000" b="1">
                <a:solidFill>
                  <a:schemeClr val="bg1"/>
                </a:solidFill>
              </a:rPr>
              <a:pPr/>
              <a:t>7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Картинки по запросу белые человечки для презентации день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79" y="2148364"/>
            <a:ext cx="1434220" cy="10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930562" y="5237002"/>
            <a:ext cx="10605575" cy="3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78" indent="-179978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tx2"/>
                </a:solidFill>
                <a:latin typeface="+mn-lt"/>
              </a:rPr>
              <a:t>заявка на предоставление субсидий подается через любой из центров «Мой бизнес» Московской области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96992" y="2092921"/>
            <a:ext cx="4267644" cy="1001343"/>
          </a:xfrm>
          <a:prstGeom prst="roundRect">
            <a:avLst/>
          </a:prstGeom>
          <a:noFill/>
          <a:ln w="19050">
            <a:solidFill>
              <a:srgbClr val="0152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0" rtlCol="0" anchor="b" anchorCtr="0"/>
          <a:lstStyle/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проверка комплектности документов</a:t>
            </a:r>
          </a:p>
        </p:txBody>
      </p:sp>
      <p:grpSp>
        <p:nvGrpSpPr>
          <p:cNvPr id="2" name="Группа 26"/>
          <p:cNvGrpSpPr/>
          <p:nvPr/>
        </p:nvGrpSpPr>
        <p:grpSpPr>
          <a:xfrm>
            <a:off x="4296353" y="3441412"/>
            <a:ext cx="2300602" cy="1475770"/>
            <a:chOff x="9975130" y="1396215"/>
            <a:chExt cx="2287356" cy="143455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056093" y="1396215"/>
              <a:ext cx="2206393" cy="14345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9987"/>
              <a:endParaRPr lang="ru-RU" sz="1100" b="1" dirty="0">
                <a:solidFill>
                  <a:srgbClr val="015289"/>
                </a:solidFill>
              </a:endParaRPr>
            </a:p>
            <a:p>
              <a:pPr marL="539987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инвестиций, промышленности и науки Московской области</a:t>
              </a:r>
            </a:p>
            <a:p>
              <a:pPr marL="539987"/>
              <a:r>
                <a:rPr lang="ru-RU" sz="1100" b="1" dirty="0">
                  <a:solidFill>
                    <a:schemeClr val="accent6">
                      <a:lumMod val="75000"/>
                    </a:schemeClr>
                  </a:solidFill>
                </a:rPr>
                <a:t>приказ министра</a:t>
              </a:r>
              <a:r>
                <a:rPr lang="ru-RU" sz="1100" b="1" dirty="0">
                  <a:solidFill>
                    <a:srgbClr val="015289"/>
                  </a:solidFill>
                </a:rPr>
                <a:t/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5130" y="1447475"/>
              <a:ext cx="400831" cy="53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Стрелка углом 30"/>
          <p:cNvSpPr/>
          <p:nvPr/>
        </p:nvSpPr>
        <p:spPr>
          <a:xfrm rot="10800000">
            <a:off x="10117571" y="3492642"/>
            <a:ext cx="865552" cy="752472"/>
          </a:xfrm>
          <a:prstGeom prst="bentArrow">
            <a:avLst>
              <a:gd name="adj1" fmla="val 29126"/>
              <a:gd name="adj2" fmla="val 26753"/>
              <a:gd name="adj3" fmla="val 25000"/>
              <a:gd name="adj4" fmla="val 43750"/>
            </a:avLst>
          </a:prstGeom>
          <a:solidFill>
            <a:srgbClr val="7EAFDE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3568068" y="2292827"/>
            <a:ext cx="2590800" cy="741319"/>
          </a:xfrm>
          <a:prstGeom prst="rightArrow">
            <a:avLst/>
          </a:prstGeom>
          <a:solidFill>
            <a:srgbClr val="7EAFDE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ru-RU" sz="1200" b="1" dirty="0"/>
              <a:t>Заявление + документы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по 31 декабря ежегодно</a:t>
            </a:r>
          </a:p>
        </p:txBody>
      </p:sp>
      <p:sp>
        <p:nvSpPr>
          <p:cNvPr id="38" name="Заголовок 2"/>
          <p:cNvSpPr txBox="1">
            <a:spLocks noGrp="1"/>
          </p:cNvSpPr>
          <p:nvPr>
            <p:ph type="title"/>
          </p:nvPr>
        </p:nvSpPr>
        <p:spPr>
          <a:xfrm>
            <a:off x="1" y="301626"/>
            <a:ext cx="11201027" cy="742516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Формирование перечня социальных предприятий</a:t>
            </a:r>
          </a:p>
        </p:txBody>
      </p:sp>
      <p:sp>
        <p:nvSpPr>
          <p:cNvPr id="39" name="object 5"/>
          <p:cNvSpPr txBox="1">
            <a:spLocks noChangeArrowheads="1"/>
          </p:cNvSpPr>
          <p:nvPr/>
        </p:nvSpPr>
        <p:spPr bwMode="auto">
          <a:xfrm>
            <a:off x="765177" y="1188551"/>
            <a:ext cx="106648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500" b="1" dirty="0">
                <a:solidFill>
                  <a:schemeClr val="tx2"/>
                </a:solidFill>
                <a:latin typeface="+mn-lt"/>
              </a:rPr>
              <a:t>Приказ Минэкономразвития России от 29.11.2019 № 773 «Об утверждении Порядка признания субъекта малого 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</a:r>
            <a:endParaRPr lang="ru-RU" altLang="ru-RU" sz="15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0009" y="2223018"/>
            <a:ext cx="146957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dirty="0">
                <a:solidFill>
                  <a:srgbClr val="015289"/>
                </a:solidFill>
                <a:latin typeface="+mn-lt"/>
                <a:cs typeface="+mn-cs"/>
              </a:rPr>
              <a:t>Центры </a:t>
            </a:r>
          </a:p>
          <a:p>
            <a:pPr algn="ctr"/>
            <a:r>
              <a:rPr lang="ru-RU" sz="1500" b="1" dirty="0">
                <a:solidFill>
                  <a:srgbClr val="015289"/>
                </a:solidFill>
                <a:latin typeface="+mn-lt"/>
                <a:cs typeface="+mn-cs"/>
              </a:rPr>
              <a:t>«Мой бизнес»</a:t>
            </a:r>
          </a:p>
        </p:txBody>
      </p:sp>
      <p:sp>
        <p:nvSpPr>
          <p:cNvPr id="10" name="AutoShape 6" descr="https://invest.mosreg.ru/build/images/logo-business.8844d31f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" name="Рисунок 39" descr="мой бизне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6205" y="2148363"/>
            <a:ext cx="960420" cy="62865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" name="Группа 40"/>
          <p:cNvGrpSpPr/>
          <p:nvPr/>
        </p:nvGrpSpPr>
        <p:grpSpPr>
          <a:xfrm>
            <a:off x="7409428" y="3347905"/>
            <a:ext cx="2575496" cy="1868429"/>
            <a:chOff x="10293207" y="1545087"/>
            <a:chExt cx="1940057" cy="130212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366267" y="1545087"/>
              <a:ext cx="1866997" cy="1302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39987"/>
              <a:r>
                <a:rPr lang="ru-RU" sz="1100" b="1" dirty="0">
                  <a:solidFill>
                    <a:srgbClr val="015289"/>
                  </a:solidFill>
                </a:rPr>
                <a:t>Межведомственная комиссия по рассмотрению вопросов признания субъектов МСП социальными предприятиями Московской области</a:t>
              </a:r>
            </a:p>
            <a:p>
              <a:pPr marL="539987"/>
              <a:r>
                <a:rPr lang="ru-RU" sz="1100" b="1" dirty="0">
                  <a:solidFill>
                    <a:schemeClr val="accent6">
                      <a:lumMod val="75000"/>
                    </a:schemeClr>
                  </a:solidFill>
                </a:rPr>
                <a:t>протокол заседания</a:t>
              </a:r>
            </a:p>
            <a:p>
              <a:pPr marL="539987"/>
              <a:r>
                <a:rPr lang="ru-RU" sz="1100" b="1" dirty="0">
                  <a:solidFill>
                    <a:schemeClr val="accent2">
                      <a:lumMod val="75000"/>
                    </a:schemeClr>
                  </a:solidFill>
                </a:rPr>
                <a:t>(срок рассмотрения – 30 рабочих дней)</a:t>
              </a:r>
            </a:p>
          </p:txBody>
        </p:sp>
        <p:pic>
          <p:nvPicPr>
            <p:cNvPr id="43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207" y="1626524"/>
              <a:ext cx="342918" cy="40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640081" y="3396344"/>
            <a:ext cx="2952207" cy="18568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             </a:t>
            </a:r>
          </a:p>
          <a:p>
            <a:pPr algn="ctr"/>
            <a:r>
              <a:rPr lang="ru-RU" sz="1600" b="1" dirty="0">
                <a:solidFill>
                  <a:srgbClr val="015289"/>
                </a:solidFill>
              </a:rPr>
              <a:t>           ФНС Росси </a:t>
            </a:r>
            <a:br>
              <a:rPr lang="ru-RU" sz="1600" b="1" dirty="0">
                <a:solidFill>
                  <a:srgbClr val="015289"/>
                </a:solidFill>
              </a:rPr>
            </a:b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внесение данных в реестр МСП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- не позднее 10 июля </a:t>
            </a:r>
            <a:b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(при подаче заявления до 1 мая);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-  не позднее 10-го числа второго месяца, следующего за месяцем принятия решения </a:t>
            </a:r>
            <a:b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(при подаче заявления после 1 мая)</a:t>
            </a:r>
          </a:p>
          <a:p>
            <a:pPr marL="539987"/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2" name="AutoShape 8" descr="Файл:Эмблема ФНС России (2014).jpg — Википедия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10" descr="Файл:Эмблема ФНС России (2014).jpg — Википедия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3683725" y="3932083"/>
            <a:ext cx="426451" cy="484632"/>
          </a:xfrm>
          <a:prstGeom prst="leftArrow">
            <a:avLst/>
          </a:prstGeom>
          <a:solidFill>
            <a:srgbClr val="7E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лево 49"/>
          <p:cNvSpPr/>
          <p:nvPr/>
        </p:nvSpPr>
        <p:spPr>
          <a:xfrm>
            <a:off x="6752120" y="3936981"/>
            <a:ext cx="387073" cy="484632"/>
          </a:xfrm>
          <a:prstGeom prst="leftArrow">
            <a:avLst/>
          </a:prstGeom>
          <a:solidFill>
            <a:srgbClr val="7E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40" name="Picture 16" descr="Файл:Эмблема ФНС России (2014).jp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1" y="3339741"/>
            <a:ext cx="595992" cy="5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40328" y="5730224"/>
            <a:ext cx="11579629" cy="97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ru-RU" alt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!!!</a:t>
            </a:r>
            <a:r>
              <a:rPr lang="en-US" altLang="ru-RU" sz="1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500" b="1" dirty="0">
                <a:solidFill>
                  <a:schemeClr val="tx2"/>
                </a:solidFill>
                <a:latin typeface="+mn-lt"/>
              </a:rPr>
              <a:t>Процедура признания социальным предприятием субъекта МСП </a:t>
            </a:r>
            <a:r>
              <a:rPr lang="ru-RU" alt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ежегодная</a:t>
            </a:r>
            <a:r>
              <a:rPr lang="ru-RU" altLang="ru-RU" sz="1500" b="1" dirty="0">
                <a:solidFill>
                  <a:schemeClr val="tx2"/>
                </a:solidFill>
                <a:latin typeface="+mn-lt"/>
              </a:rPr>
              <a:t> по </a:t>
            </a:r>
            <a:r>
              <a:rPr lang="ru-RU" sz="1500" b="1" dirty="0">
                <a:solidFill>
                  <a:schemeClr val="tx2"/>
                </a:solidFill>
                <a:latin typeface="Calibri" pitchFamily="34" charset="0"/>
              </a:rPr>
              <a:t> данным за предыдущий календарный год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ru-RU" altLang="ru-RU" sz="1500" b="1" dirty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ru-RU" altLang="ru-RU" sz="15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4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1" y="299259"/>
            <a:ext cx="9340273" cy="606676"/>
          </a:xfrm>
        </p:spPr>
        <p:txBody>
          <a:bodyPr lIns="121917" tIns="60958" rIns="121917" bIns="60958"/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Условия включения в перечень социальных предприятий (часть 1 ст.24.1 209-ФЗ)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65CE3-AB32-472A-89D8-02063C288CF3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16296"/>
              </p:ext>
            </p:extLst>
          </p:nvPr>
        </p:nvGraphicFramePr>
        <p:xfrm>
          <a:off x="399011" y="1261073"/>
          <a:ext cx="11430000" cy="2197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069"/>
                <a:gridCol w="2635135"/>
                <a:gridCol w="2842952"/>
                <a:gridCol w="3424844"/>
              </a:tblGrid>
              <a:tr h="27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 категория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 </a:t>
                      </a:r>
                      <a:r>
                        <a:rPr lang="ru-RU" sz="1500" dirty="0">
                          <a:effectLst/>
                        </a:rPr>
                        <a:t>категория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</a:t>
                      </a:r>
                      <a:r>
                        <a:rPr lang="ru-RU" sz="1500" dirty="0">
                          <a:effectLst/>
                        </a:rPr>
                        <a:t>категория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4 </a:t>
                      </a:r>
                      <a:r>
                        <a:rPr lang="ru-RU" sz="1500" dirty="0">
                          <a:effectLst/>
                        </a:rPr>
                        <a:t>категория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Трудоустройство </a:t>
                      </a: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социально уязвимых категорий граждан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Реализация</a:t>
                      </a: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производимых социально </a:t>
                      </a: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уязвимыми категориями </a:t>
                      </a: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граждан товаров (работ, услуг)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Производство </a:t>
                      </a: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товаров (работ, услуг) предназначенных для социально уязвимых категорий </a:t>
                      </a: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граждан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Деятельность</a:t>
                      </a: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направленная</a:t>
                      </a:r>
                      <a:b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на достижение общественно полезных целей </a:t>
                      </a:r>
                      <a:b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lang="ru-RU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способствующую решению социальных проблем общества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5577840" y="3391538"/>
            <a:ext cx="2809703" cy="26930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производство и (или)реализация медицинской техники, протезно-ортопедических изделий;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оказание социально-бытовых услуг;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оказание социально-медицинских услуг;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реабилитация и социальная адаптация;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организация отдыха и оздоровления пенсионеров и инвалидов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8498372" y="3391538"/>
            <a:ext cx="3618811" cy="28930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оказание услуг, направленных на укрепление семьи, семейного воспитания, поддержку материнства и детства;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оказание услуг в сфере дошкольного/общего/</a:t>
            </a:r>
          </a:p>
          <a:p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      дополнительного образования детей;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деятельность по организации отдыха и оздоровления детей;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культурно-просветительская деятельность;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ru-RU" altLang="ru-RU" sz="1300" b="1" i="1" dirty="0">
                <a:solidFill>
                  <a:schemeClr val="tx2"/>
                </a:solidFill>
                <a:latin typeface="+mn-lt"/>
                <a:cs typeface="+mn-cs"/>
              </a:rPr>
              <a:t> деятельность по развитию межнационального сотрудничества, сохранение самобытности, культуры, языков и традиций народов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327" y="3191484"/>
            <a:ext cx="4921135" cy="3093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инвалиды и лица с ограниченными возможностями здоровья;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одинокие и (или) многодетные родители, воспитывающие несовершеннолетних детей, в том числе детей-инвалидов;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пенсионеры и граждане </a:t>
            </a:r>
            <a:r>
              <a:rPr lang="ru-RU" sz="1300" b="1" dirty="0" err="1">
                <a:solidFill>
                  <a:schemeClr val="tx2"/>
                </a:solidFill>
                <a:latin typeface="Calibri" pitchFamily="34" charset="0"/>
              </a:rPr>
              <a:t>предпенсионного</a:t>
            </a: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 возраста;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выпускники детских домов в возрасте до двадцати трех лет;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лица, освобожденные из мест лишения свободы и имеющие неснятую или непогашенную судимость;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беженцы и вынужденные переселенцы;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малоимущие граждане;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Calibri" pitchFamily="34" charset="0"/>
              </a:rPr>
              <a:t>лица без определенного места жительства и занятий </a:t>
            </a:r>
          </a:p>
        </p:txBody>
      </p:sp>
    </p:spTree>
    <p:extLst>
      <p:ext uri="{BB962C8B-B14F-4D97-AF65-F5344CB8AC3E}">
        <p14:creationId xmlns:p14="http://schemas.microsoft.com/office/powerpoint/2010/main" val="140535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02916"/>
              </p:ext>
            </p:extLst>
          </p:nvPr>
        </p:nvGraphicFramePr>
        <p:xfrm>
          <a:off x="385763" y="1174749"/>
          <a:ext cx="11533187" cy="49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771" y="349134"/>
            <a:ext cx="10436255" cy="6386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Категории перечня социальных предприятий</a:t>
            </a:r>
            <a:b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</a:br>
            <a:r>
              <a:rPr lang="ru-RU" sz="2400" dirty="0">
                <a:solidFill>
                  <a:schemeClr val="tx2"/>
                </a:solidFill>
                <a:ea typeface="Tahoma" panose="020B0604030504040204" pitchFamily="34" charset="0"/>
              </a:rPr>
              <a:t>(часть 1 ст. 24.1 209-ФЗ)</a:t>
            </a:r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</a:br>
            <a:endParaRPr lang="ru-RU" sz="24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12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9462</TotalTime>
  <Words>2440</Words>
  <Application>Microsoft Office PowerPoint</Application>
  <PresentationFormat>Произвольный</PresentationFormat>
  <Paragraphs>397</Paragraphs>
  <Slides>20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перечня социальных предприятий</vt:lpstr>
      <vt:lpstr>Условия включения в перечень социальных предприятий (часть 1 ст.24.1 209-ФЗ)</vt:lpstr>
      <vt:lpstr>Категории перечня социальных предприятий (часть 1 ст. 24.1 209-ФЗ) </vt:lpstr>
      <vt:lpstr>Категории перечня социальных предприятий (часть 1 ст. 24.1 209-ФЗ) </vt:lpstr>
      <vt:lpstr>Презентация PowerPoint</vt:lpstr>
      <vt:lpstr>Презентация PowerPoint</vt:lpstr>
      <vt:lpstr>Налоговые льготы социальным предпринимателям</vt:lpstr>
      <vt:lpstr>Московский областной фонд микрофинансирования  и Московский  областной Гарантийный фонд  </vt:lpstr>
      <vt:lpstr>Единый колл-центр для предпринимателей Московской области </vt:lpstr>
      <vt:lpstr>Взаимодействие Московской области и фонда региональных            социальных программ «Наше будущее» 2021 год</vt:lpstr>
      <vt:lpstr>Взаимодействие Московской области и фонда региональных            социальных программ «Наше будущее» 2021 год</vt:lpstr>
      <vt:lpstr>Взаимодействие Московской области и фонда региональных социальных программ «Наше будущее» 2021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Амосова Ирина Михайловна</cp:lastModifiedBy>
  <cp:revision>814</cp:revision>
  <cp:lastPrinted>2021-07-30T09:20:32Z</cp:lastPrinted>
  <dcterms:created xsi:type="dcterms:W3CDTF">2017-01-22T11:13:07Z</dcterms:created>
  <dcterms:modified xsi:type="dcterms:W3CDTF">2021-08-02T09:49:12Z</dcterms:modified>
</cp:coreProperties>
</file>